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sldIdLst>
    <p:sldId id="1508" r:id="rId2"/>
    <p:sldId id="1509" r:id="rId3"/>
    <p:sldId id="1510" r:id="rId4"/>
    <p:sldId id="1535" r:id="rId5"/>
    <p:sldId id="1522" r:id="rId6"/>
    <p:sldId id="1523" r:id="rId7"/>
    <p:sldId id="1531" r:id="rId8"/>
    <p:sldId id="1512" r:id="rId9"/>
    <p:sldId id="1525" r:id="rId10"/>
    <p:sldId id="1532" r:id="rId11"/>
    <p:sldId id="1515" r:id="rId12"/>
    <p:sldId id="1528" r:id="rId13"/>
    <p:sldId id="1529" r:id="rId14"/>
    <p:sldId id="1521" r:id="rId15"/>
    <p:sldId id="1533" r:id="rId16"/>
    <p:sldId id="1514" r:id="rId17"/>
    <p:sldId id="1526" r:id="rId18"/>
    <p:sldId id="1530" r:id="rId19"/>
    <p:sldId id="1534" r:id="rId20"/>
    <p:sldId id="1518" r:id="rId21"/>
    <p:sldId id="1513" r:id="rId22"/>
    <p:sldId id="1536" r:id="rId23"/>
    <p:sldId id="1537" r:id="rId24"/>
    <p:sldId id="151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B0D98-DB87-491C-B7F8-B07B7D925EDA}">
          <p14:sldIdLst>
            <p14:sldId id="1508"/>
            <p14:sldId id="1509"/>
            <p14:sldId id="1510"/>
            <p14:sldId id="1535"/>
            <p14:sldId id="1522"/>
            <p14:sldId id="1523"/>
            <p14:sldId id="1531"/>
            <p14:sldId id="1512"/>
            <p14:sldId id="1525"/>
            <p14:sldId id="1532"/>
            <p14:sldId id="1515"/>
            <p14:sldId id="1528"/>
            <p14:sldId id="1529"/>
            <p14:sldId id="1521"/>
            <p14:sldId id="1533"/>
            <p14:sldId id="1514"/>
            <p14:sldId id="1526"/>
            <p14:sldId id="1530"/>
            <p14:sldId id="1534"/>
            <p14:sldId id="1518"/>
            <p14:sldId id="1513"/>
            <p14:sldId id="1536"/>
            <p14:sldId id="1537"/>
            <p14:sldId id="1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138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1584-334D-43AE-87B6-0CF2A9365ECE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4B12-B96E-44DC-8802-A6F622D53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9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8501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1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63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077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4727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99163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3922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639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35632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3851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67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9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06234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8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7183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2855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79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844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BC00-DF5C-4019-A1F8-92A27AA92B0F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FAFE-BF3F-40B8-AB8B-915DBFC32084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9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9828-5483-4E62-A1E6-CDA8656CC306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2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93140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B8ED-F0CA-4969-B8DA-9CB6FBB8C9CD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B079-06A3-4CFE-AF75-EDC50163A4D8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FE21-F24E-4DEF-A4C4-064C67C2A647}" type="datetime1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A933-3048-4399-B99D-538811CC080D}" type="datetime1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88F5-0A1F-4293-80D1-A05A364D8E43}" type="datetime1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0F16-5BC3-4D17-823E-EDB165195270}" type="datetime1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428A-C82A-456D-B591-776036028C08}" type="datetime1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7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CE01-D549-4856-857D-3E15F6BE2A2A}" type="datetime1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312A-9F34-4D94-AD80-0F6358BF220E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5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hyperlink" Target="https://www.remix3d.com/details/G009SX0MX983" TargetMode="External"/><Relationship Id="rId4" Type="http://schemas.openxmlformats.org/officeDocument/2006/relationships/notesSlide" Target="../notesSlides/notesSlide1.xml"/><Relationship Id="rId9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gif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X0MX98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26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microsoft.com/office/2017/06/relationships/model3d" Target="../media/model3d1.glb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JPG"/><Relationship Id="rId10" Type="http://schemas.openxmlformats.org/officeDocument/2006/relationships/image" Target="../media/image38.png"/><Relationship Id="rId19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6.png"/><Relationship Id="rId4" Type="http://schemas.openxmlformats.org/officeDocument/2006/relationships/image" Target="../media/image47.png"/><Relationship Id="rId9" Type="http://schemas.openxmlformats.org/officeDocument/2006/relationships/hyperlink" Target="https://www.remix3d.com/details/G009SX0MX983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51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.png"/><Relationship Id="rId5" Type="http://schemas.openxmlformats.org/officeDocument/2006/relationships/image" Target="../media/image56.png"/><Relationship Id="rId10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17.JPG"/><Relationship Id="rId9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JPG"/><Relationship Id="rId11" Type="http://schemas.openxmlformats.org/officeDocument/2006/relationships/image" Target="../media/image6.png"/><Relationship Id="rId5" Type="http://schemas.openxmlformats.org/officeDocument/2006/relationships/image" Target="../media/image62.JPG"/><Relationship Id="rId10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61.JPG"/><Relationship Id="rId9" Type="http://schemas.microsoft.com/office/2017/06/relationships/model3d" Target="../media/model3d1.glb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gif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X0MX98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68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X0MX98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X0MX98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gif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X0MX98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0MX983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4.png"/><Relationship Id="rId5" Type="http://schemas.openxmlformats.org/officeDocument/2006/relationships/image" Target="../media/image11.jpg"/><Relationship Id="rId10" Type="http://schemas.openxmlformats.org/officeDocument/2006/relationships/image" Target="../media/image6.png"/><Relationship Id="rId4" Type="http://schemas.openxmlformats.org/officeDocument/2006/relationships/image" Target="../media/image10.gif"/><Relationship Id="rId9" Type="http://schemas.openxmlformats.org/officeDocument/2006/relationships/hyperlink" Target="https://www.remix3d.com/details/G009SX0MX98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gif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X0MX98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12760" y="2080384"/>
            <a:ext cx="8595247" cy="2431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BÁO CÁO ĐỒ ÁN</a:t>
            </a: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LẬP TRÌNH JAVA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4014" y="5223132"/>
            <a:ext cx="8254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Giảng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viên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hướng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dẫn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: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Cô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Nguyễn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Anh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Thư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87634" y="5759042"/>
            <a:ext cx="4896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Trình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bày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	: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Nhóm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1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2" name="震撼科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0944" y="-891248"/>
            <a:ext cx="609441" cy="609441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60EB1DFF-4E8D-4C2B-8B8C-BB60405E8F72}"/>
              </a:ext>
            </a:extLst>
          </p:cNvPr>
          <p:cNvSpPr txBox="1"/>
          <p:nvPr/>
        </p:nvSpPr>
        <p:spPr>
          <a:xfrm>
            <a:off x="2481212" y="283138"/>
            <a:ext cx="725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TRƯỜNG ĐẠI HỌC KHOA HỌC TỰ NHIÊN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6F33FE7C-DC9E-4E59-AF6D-2F4F09A164F0}"/>
              </a:ext>
            </a:extLst>
          </p:cNvPr>
          <p:cNvSpPr txBox="1"/>
          <p:nvPr/>
        </p:nvSpPr>
        <p:spPr>
          <a:xfrm>
            <a:off x="3591788" y="773462"/>
            <a:ext cx="5037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KHOA VẬT LÝ – VẬ</a:t>
            </a:r>
            <a:r>
              <a:rPr lang="en-US" sz="2400" b="1" dirty="0">
                <a:solidFill>
                  <a:schemeClr val="bg1"/>
                </a:solidFill>
              </a:rPr>
              <a:t>T LÝ KỸ THUẬT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A26FC85D-5B1F-4F4A-B60E-8669083DDBEF}"/>
              </a:ext>
            </a:extLst>
          </p:cNvPr>
          <p:cNvSpPr txBox="1"/>
          <p:nvPr/>
        </p:nvSpPr>
        <p:spPr>
          <a:xfrm>
            <a:off x="3937627" y="1157054"/>
            <a:ext cx="4316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MÔN VẬT LÝ TIN HỌC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áº¿t quáº£ hÃ¬nh áº£nh cho java logo">
            <a:extLst>
              <a:ext uri="{FF2B5EF4-FFF2-40B4-BE49-F238E27FC236}">
                <a16:creationId xmlns:a16="http://schemas.microsoft.com/office/drawing/2014/main" id="{C3786AB7-05E2-4697-BC29-42BDD827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3" y="4511819"/>
            <a:ext cx="1961306" cy="1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FDD3-2D50-47D8-9E62-E5E172D1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</a:t>
            </a:fld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3FBA8D0-88EC-444E-B5BA-5E169DE5A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44" y="68889"/>
            <a:ext cx="1647263" cy="123544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4C4253D-A8EE-4FFF-833D-F4450B22BB1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2" y="170150"/>
            <a:ext cx="1647263" cy="123255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Kiểu 3D 19" descr="Water Planet">
                <a:extLst>
                  <a:ext uri="{FF2B5EF4-FFF2-40B4-BE49-F238E27FC236}">
                    <a16:creationId xmlns:a16="http://schemas.microsoft.com/office/drawing/2014/main" id="{74E2A965-EA94-4B5B-8E35-A06BC735B3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4851934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Kiểu 3D 19" descr="Water Planet">
                <a:extLst>
                  <a:ext uri="{FF2B5EF4-FFF2-40B4-BE49-F238E27FC236}">
                    <a16:creationId xmlns:a16="http://schemas.microsoft.com/office/drawing/2014/main" id="{74E2A965-EA94-4B5B-8E35-A06BC735B3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38B13E4C-8EA2-4FDF-BD82-08020B953C72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45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4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46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  <p:bldP spid="10" grpId="0"/>
      <p:bldP spid="11" grpId="0"/>
      <p:bldP spid="7" grpId="0"/>
      <p:bldP spid="8" grpId="0"/>
      <p:bldP spid="12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173423" y="2405228"/>
            <a:ext cx="3845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ỨNG DỤNG TRỢ LÝ ẢO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9644B6-6C75-4AC6-8BFD-85A64AFCFE1E}"/>
              </a:ext>
            </a:extLst>
          </p:cNvPr>
          <p:cNvGrpSpPr/>
          <p:nvPr/>
        </p:nvGrpSpPr>
        <p:grpSpPr>
          <a:xfrm>
            <a:off x="5333887" y="657491"/>
            <a:ext cx="1524231" cy="1524231"/>
            <a:chOff x="5283201" y="1587390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416069" y="181089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83201" y="1587390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82CE2ED-E43C-41E0-8EE2-CDD084E8D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82CE2ED-E43C-41E0-8EE2-CDD084E8D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071A0DF6-5182-4C15-A56D-9975A54AEC25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386" name="Picture 2" descr="Image result for virtual assistant gif transparent">
            <a:extLst>
              <a:ext uri="{FF2B5EF4-FFF2-40B4-BE49-F238E27FC236}">
                <a16:creationId xmlns:a16="http://schemas.microsoft.com/office/drawing/2014/main" id="{FD959C3D-6E26-4AFA-B784-F509E827FF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814" y="3429000"/>
            <a:ext cx="3522372" cy="264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1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3"/>
          <p:cNvGrpSpPr/>
          <p:nvPr/>
        </p:nvGrpSpPr>
        <p:grpSpPr>
          <a:xfrm>
            <a:off x="6374424" y="1473287"/>
            <a:ext cx="3680437" cy="921381"/>
            <a:chOff x="517033" y="1210089"/>
            <a:chExt cx="3254746" cy="691036"/>
          </a:xfrm>
        </p:grpSpPr>
        <p:sp>
          <p:nvSpPr>
            <p:cNvPr id="102" name="Text Placeholder 3"/>
            <p:cNvSpPr txBox="1">
              <a:spLocks/>
            </p:cNvSpPr>
            <p:nvPr/>
          </p:nvSpPr>
          <p:spPr>
            <a:xfrm>
              <a:off x="741362" y="1210089"/>
              <a:ext cx="1471463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lang="vi-VN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517033" y="1485626"/>
              <a:ext cx="3254746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để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nghiệm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9592999" y="2486869"/>
            <a:ext cx="1996580" cy="2612704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Can 9"/>
          <p:cNvSpPr/>
          <p:nvPr/>
        </p:nvSpPr>
        <p:spPr>
          <a:xfrm>
            <a:off x="8520142" y="3341619"/>
            <a:ext cx="1996580" cy="2145288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Can 8"/>
          <p:cNvSpPr/>
          <p:nvPr/>
        </p:nvSpPr>
        <p:spPr>
          <a:xfrm>
            <a:off x="7447283" y="4154420"/>
            <a:ext cx="1996580" cy="174529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Can 5"/>
          <p:cNvSpPr/>
          <p:nvPr/>
        </p:nvSpPr>
        <p:spPr>
          <a:xfrm>
            <a:off x="6374424" y="4865620"/>
            <a:ext cx="1996580" cy="131504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Can 4"/>
          <p:cNvSpPr/>
          <p:nvPr/>
        </p:nvSpPr>
        <p:spPr>
          <a:xfrm>
            <a:off x="5301566" y="5486908"/>
            <a:ext cx="1996580" cy="914253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34"/>
          <p:cNvGrpSpPr/>
          <p:nvPr/>
        </p:nvGrpSpPr>
        <p:grpSpPr>
          <a:xfrm>
            <a:off x="5867523" y="4773772"/>
            <a:ext cx="864665" cy="865389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129"/>
          <p:cNvGrpSpPr/>
          <p:nvPr/>
        </p:nvGrpSpPr>
        <p:grpSpPr>
          <a:xfrm>
            <a:off x="6940382" y="4171353"/>
            <a:ext cx="864665" cy="865389"/>
            <a:chOff x="2779491" y="2517212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" name="Group 130"/>
          <p:cNvGrpSpPr/>
          <p:nvPr/>
        </p:nvGrpSpPr>
        <p:grpSpPr>
          <a:xfrm>
            <a:off x="8013241" y="3534682"/>
            <a:ext cx="864665" cy="865389"/>
            <a:chOff x="3287425" y="3613920"/>
            <a:chExt cx="648499" cy="649042"/>
          </a:xfrm>
          <a:solidFill>
            <a:schemeClr val="accent6">
              <a:lumMod val="75000"/>
            </a:schemeClr>
          </a:solidFill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2" name="Group 133"/>
          <p:cNvGrpSpPr/>
          <p:nvPr/>
        </p:nvGrpSpPr>
        <p:grpSpPr>
          <a:xfrm>
            <a:off x="9086099" y="2769146"/>
            <a:ext cx="864665" cy="865389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3" name="Group 133"/>
          <p:cNvGrpSpPr/>
          <p:nvPr/>
        </p:nvGrpSpPr>
        <p:grpSpPr>
          <a:xfrm>
            <a:off x="10158957" y="1903757"/>
            <a:ext cx="864665" cy="865389"/>
            <a:chOff x="5249342" y="1406453"/>
            <a:chExt cx="648499" cy="649042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05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476433" y="4708147"/>
            <a:ext cx="2905322" cy="945425"/>
            <a:chOff x="741363" y="1341273"/>
            <a:chExt cx="2569283" cy="709069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41363" y="1341273"/>
              <a:ext cx="982394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altLang="zh-CN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hiểu</a:t>
              </a:r>
              <a:endPara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41363" y="1634843"/>
              <a:ext cx="2569283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Java Swing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95" name="Straight Connector 94"/>
          <p:cNvCxnSpPr>
            <a:cxnSpLocks/>
          </p:cNvCxnSpPr>
          <p:nvPr/>
        </p:nvCxnSpPr>
        <p:spPr>
          <a:xfrm flipH="1">
            <a:off x="3093396" y="5206466"/>
            <a:ext cx="2774128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 flipH="1">
            <a:off x="4737370" y="4572361"/>
            <a:ext cx="2210896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3"/>
          <p:cNvGrpSpPr/>
          <p:nvPr/>
        </p:nvGrpSpPr>
        <p:grpSpPr>
          <a:xfrm>
            <a:off x="2005456" y="3881389"/>
            <a:ext cx="3107543" cy="935058"/>
            <a:chOff x="741362" y="1199832"/>
            <a:chExt cx="2748115" cy="701293"/>
          </a:xfrm>
        </p:grpSpPr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741363" y="1199832"/>
              <a:ext cx="1112812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1.0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" name="Text Placeholder 3"/>
            <p:cNvSpPr txBox="1">
              <a:spLocks/>
            </p:cNvSpPr>
            <p:nvPr/>
          </p:nvSpPr>
          <p:spPr>
            <a:xfrm>
              <a:off x="741362" y="1485627"/>
              <a:ext cx="2748115" cy="41549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dựng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ban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đầu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00" name="Straight Connector 99"/>
          <p:cNvCxnSpPr>
            <a:cxnSpLocks/>
          </p:cNvCxnSpPr>
          <p:nvPr/>
        </p:nvCxnSpPr>
        <p:spPr>
          <a:xfrm flipH="1">
            <a:off x="9727660" y="2288218"/>
            <a:ext cx="387100" cy="0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7597302" y="3082206"/>
            <a:ext cx="1473958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3"/>
          <p:cNvGrpSpPr/>
          <p:nvPr/>
        </p:nvGrpSpPr>
        <p:grpSpPr>
          <a:xfrm>
            <a:off x="5220601" y="2405764"/>
            <a:ext cx="2792639" cy="910447"/>
            <a:chOff x="741362" y="1218290"/>
            <a:chExt cx="2469633" cy="682835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741363" y="1218290"/>
              <a:ext cx="1112812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3.0</a:t>
              </a: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741362" y="1485626"/>
              <a:ext cx="2469633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Hoàn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số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  <p:cxnSp>
        <p:nvCxnSpPr>
          <p:cNvPr id="108" name="Straight Connector 107"/>
          <p:cNvCxnSpPr>
            <a:cxnSpLocks/>
          </p:cNvCxnSpPr>
          <p:nvPr/>
        </p:nvCxnSpPr>
        <p:spPr>
          <a:xfrm flipH="1">
            <a:off x="5981920" y="3895006"/>
            <a:ext cx="2002502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33"/>
          <p:cNvGrpSpPr/>
          <p:nvPr/>
        </p:nvGrpSpPr>
        <p:grpSpPr>
          <a:xfrm>
            <a:off x="3671859" y="3202528"/>
            <a:ext cx="3045745" cy="884028"/>
            <a:chOff x="699313" y="1233024"/>
            <a:chExt cx="2140788" cy="663021"/>
          </a:xfrm>
        </p:grpSpPr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699313" y="1233024"/>
              <a:ext cx="884473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2.0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1" name="Text Placeholder 3"/>
            <p:cNvSpPr txBox="1">
              <a:spLocks/>
            </p:cNvSpPr>
            <p:nvPr/>
          </p:nvSpPr>
          <p:spPr>
            <a:xfrm>
              <a:off x="699313" y="1480546"/>
              <a:ext cx="2140788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Thay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đổi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thêm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phức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tạp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2439818" y="341025"/>
            <a:ext cx="705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Quá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trình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phát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triển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0405B6-3278-4FED-84A0-74C4BD666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831">
            <a:off x="953128" y="731794"/>
            <a:ext cx="2869283" cy="29106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5C2F9B-059B-4F65-8AC0-F8FE0F5ED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222">
            <a:off x="798316" y="464862"/>
            <a:ext cx="2420794" cy="32499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Kiểu 3D 45" descr="Water Planet">
                <a:extLst>
                  <a:ext uri="{FF2B5EF4-FFF2-40B4-BE49-F238E27FC236}">
                    <a16:creationId xmlns:a16="http://schemas.microsoft.com/office/drawing/2014/main" id="{226AE926-E39F-4DE8-A6C8-EC2953AEA5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Kiểu 3D 45" descr="Water Planet">
                <a:extLst>
                  <a:ext uri="{FF2B5EF4-FFF2-40B4-BE49-F238E27FC236}">
                    <a16:creationId xmlns:a16="http://schemas.microsoft.com/office/drawing/2014/main" id="{226AE926-E39F-4DE8-A6C8-EC2953AEA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Hình chữ nhật 47">
            <a:extLst>
              <a:ext uri="{FF2B5EF4-FFF2-40B4-BE49-F238E27FC236}">
                <a16:creationId xmlns:a16="http://schemas.microsoft.com/office/drawing/2014/main" id="{BC2E78DA-16CD-4D95-9C5F-FB207D57F19D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480989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6" grpId="0" animBg="1"/>
      <p:bldP spid="5" grpId="0" animBg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 bwMode="auto">
          <a:xfrm>
            <a:off x="5484560" y="521338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" name="Can 5"/>
          <p:cNvSpPr/>
          <p:nvPr/>
        </p:nvSpPr>
        <p:spPr bwMode="auto">
          <a:xfrm>
            <a:off x="5642778" y="4547262"/>
            <a:ext cx="632869" cy="832660"/>
          </a:xfrm>
          <a:prstGeom prst="can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entagon 20"/>
          <p:cNvSpPr/>
          <p:nvPr/>
        </p:nvSpPr>
        <p:spPr bwMode="auto">
          <a:xfrm>
            <a:off x="6275647" y="4756421"/>
            <a:ext cx="1410765" cy="541705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9" name="Can 8"/>
          <p:cNvSpPr/>
          <p:nvPr/>
        </p:nvSpPr>
        <p:spPr bwMode="auto">
          <a:xfrm>
            <a:off x="5484560" y="3881134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0" name="Can 9"/>
          <p:cNvSpPr/>
          <p:nvPr/>
        </p:nvSpPr>
        <p:spPr bwMode="auto">
          <a:xfrm>
            <a:off x="5642778" y="3215007"/>
            <a:ext cx="632869" cy="832660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2" name="Pentagon 21"/>
          <p:cNvSpPr/>
          <p:nvPr/>
        </p:nvSpPr>
        <p:spPr bwMode="auto">
          <a:xfrm flipH="1">
            <a:off x="4232012" y="3403845"/>
            <a:ext cx="1410765" cy="541705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Can 10"/>
          <p:cNvSpPr/>
          <p:nvPr/>
        </p:nvSpPr>
        <p:spPr bwMode="auto">
          <a:xfrm>
            <a:off x="5484560" y="2548878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3" name="Can 12"/>
          <p:cNvSpPr/>
          <p:nvPr/>
        </p:nvSpPr>
        <p:spPr bwMode="auto">
          <a:xfrm>
            <a:off x="5642778" y="1885329"/>
            <a:ext cx="632869" cy="832660"/>
          </a:xfrm>
          <a:prstGeom prst="can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9" name="Pentagon 18"/>
          <p:cNvSpPr/>
          <p:nvPr/>
        </p:nvSpPr>
        <p:spPr bwMode="auto">
          <a:xfrm>
            <a:off x="6275647" y="2099896"/>
            <a:ext cx="1410765" cy="54170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4" name="Can 13"/>
          <p:cNvSpPr/>
          <p:nvPr/>
        </p:nvSpPr>
        <p:spPr bwMode="auto">
          <a:xfrm>
            <a:off x="5484560" y="121919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grpSp>
        <p:nvGrpSpPr>
          <p:cNvPr id="2" name="Group 57"/>
          <p:cNvGrpSpPr/>
          <p:nvPr/>
        </p:nvGrpSpPr>
        <p:grpSpPr>
          <a:xfrm>
            <a:off x="1306352" y="3019083"/>
            <a:ext cx="2824058" cy="1395415"/>
            <a:chOff x="-397140" y="3049467"/>
            <a:chExt cx="2376825" cy="1046561"/>
          </a:xfrm>
        </p:grpSpPr>
        <p:sp>
          <p:nvSpPr>
            <p:cNvPr id="24" name="TextBox 23"/>
            <p:cNvSpPr txBox="1"/>
            <p:nvPr/>
          </p:nvSpPr>
          <p:spPr>
            <a:xfrm>
              <a:off x="-397140" y="3403531"/>
              <a:ext cx="2376051" cy="69249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hỏi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phản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hồi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endPara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4196" y="3049467"/>
              <a:ext cx="143548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accent2"/>
                  </a:solidFill>
                </a:rPr>
                <a:t>Main Panel</a:t>
              </a:r>
            </a:p>
          </p:txBody>
        </p:sp>
      </p:grpSp>
      <p:grpSp>
        <p:nvGrpSpPr>
          <p:cNvPr id="3" name="Group 58"/>
          <p:cNvGrpSpPr/>
          <p:nvPr/>
        </p:nvGrpSpPr>
        <p:grpSpPr>
          <a:xfrm>
            <a:off x="7766640" y="1726326"/>
            <a:ext cx="3002961" cy="1707147"/>
            <a:chOff x="7174424" y="1246064"/>
            <a:chExt cx="2509701" cy="1280360"/>
          </a:xfrm>
        </p:grpSpPr>
        <p:sp>
          <p:nvSpPr>
            <p:cNvPr id="27" name="TextBox 26"/>
            <p:cNvSpPr txBox="1"/>
            <p:nvPr/>
          </p:nvSpPr>
          <p:spPr>
            <a:xfrm>
              <a:off x="7174424" y="1603095"/>
              <a:ext cx="2509701" cy="92332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tên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Ngoài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còn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có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cài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đặt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Tắt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endPara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74424" y="1246064"/>
              <a:ext cx="1323729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Title Panel</a:t>
              </a:r>
            </a:p>
          </p:txBody>
        </p:sp>
      </p:grpSp>
      <p:grpSp>
        <p:nvGrpSpPr>
          <p:cNvPr id="4" name="Group 58"/>
          <p:cNvGrpSpPr/>
          <p:nvPr/>
        </p:nvGrpSpPr>
        <p:grpSpPr>
          <a:xfrm>
            <a:off x="7788013" y="4501024"/>
            <a:ext cx="2743199" cy="1445961"/>
            <a:chOff x="7174424" y="1332553"/>
            <a:chExt cx="2057399" cy="1084471"/>
          </a:xfrm>
        </p:grpSpPr>
        <p:sp>
          <p:nvSpPr>
            <p:cNvPr id="31" name="TextBox 30"/>
            <p:cNvSpPr txBox="1"/>
            <p:nvPr/>
          </p:nvSpPr>
          <p:spPr>
            <a:xfrm>
              <a:off x="7174424" y="1724526"/>
              <a:ext cx="2057399" cy="69249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ô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nhập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gợi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175115" y="1332553"/>
              <a:ext cx="1277561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Input Panel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36962" y="2530693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2"/>
                </a:solidFill>
              </a:rPr>
              <a:t>80%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733713" y="1219199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6">
                    <a:lumMod val="75000"/>
                  </a:schemeClr>
                </a:solidFill>
              </a:rPr>
              <a:t>10%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88013" y="4016972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1"/>
                </a:solidFill>
              </a:rPr>
              <a:t>10%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Ứng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dụng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Trợ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lý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ảo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E6A44-C1F8-4F5D-B90D-C6918C67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4660060"/>
            <a:ext cx="727190" cy="727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E295E4-2326-415A-AF9D-BA5135290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3440840"/>
            <a:ext cx="504710" cy="5047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C3CEBA-09BF-4857-965F-2FAB782C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68" y="2032783"/>
            <a:ext cx="634218" cy="63421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E4367F6-7420-4FE9-B09A-0A3513F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2C67E-7CFE-4E25-8F24-DB9C878EB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85" y="698750"/>
            <a:ext cx="4271629" cy="5669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Kiểu 3D 29" descr="Water Planet">
                <a:extLst>
                  <a:ext uri="{FF2B5EF4-FFF2-40B4-BE49-F238E27FC236}">
                    <a16:creationId xmlns:a16="http://schemas.microsoft.com/office/drawing/2014/main" id="{B54B57D4-D262-49F5-8461-613F8F3486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Kiểu 3D 29" descr="Water Planet">
                <a:extLst>
                  <a:ext uri="{FF2B5EF4-FFF2-40B4-BE49-F238E27FC236}">
                    <a16:creationId xmlns:a16="http://schemas.microsoft.com/office/drawing/2014/main" id="{B54B57D4-D262-49F5-8461-613F8F3486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D695AFC7-B708-45B3-8270-CABD7CB33096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1240199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9" grpId="0" animBg="1"/>
      <p:bldP spid="10" grpId="0" animBg="1"/>
      <p:bldP spid="22" grpId="0" animBg="1"/>
      <p:bldP spid="11" grpId="0" animBg="1"/>
      <p:bldP spid="13" grpId="0" animBg="1"/>
      <p:bldP spid="19" grpId="0" animBg="1"/>
      <p:bldP spid="14" grpId="0" animBg="1"/>
      <p:bldP spid="36" grpId="0"/>
      <p:bldP spid="37" grpId="0"/>
      <p:bldP spid="38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Freeform 78"/>
          <p:cNvSpPr>
            <a:spLocks/>
          </p:cNvSpPr>
          <p:nvPr/>
        </p:nvSpPr>
        <p:spPr bwMode="auto">
          <a:xfrm>
            <a:off x="3818467" y="3653532"/>
            <a:ext cx="2277533" cy="2275417"/>
          </a:xfrm>
          <a:custGeom>
            <a:avLst/>
            <a:gd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rgbClr val="00B050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4" name="Freeform 76"/>
          <p:cNvSpPr>
            <a:spLocks/>
          </p:cNvSpPr>
          <p:nvPr/>
        </p:nvSpPr>
        <p:spPr bwMode="auto">
          <a:xfrm>
            <a:off x="6096000" y="2578265"/>
            <a:ext cx="2277533" cy="2275417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5" name="Freeform 77"/>
          <p:cNvSpPr>
            <a:spLocks/>
          </p:cNvSpPr>
          <p:nvPr/>
        </p:nvSpPr>
        <p:spPr bwMode="auto">
          <a:xfrm>
            <a:off x="4419600" y="1977132"/>
            <a:ext cx="2277533" cy="2275417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7" name="Freeform 79"/>
          <p:cNvSpPr>
            <a:spLocks/>
          </p:cNvSpPr>
          <p:nvPr/>
        </p:nvSpPr>
        <p:spPr bwMode="auto">
          <a:xfrm>
            <a:off x="5494867" y="4252548"/>
            <a:ext cx="2277533" cy="2277533"/>
          </a:xfrm>
          <a:custGeom>
            <a:avLst/>
            <a:gd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5080996" y="3147392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5067790" y="4757973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6680524" y="4880729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5" name="Text Placeholder 3"/>
          <p:cNvSpPr txBox="1">
            <a:spLocks/>
          </p:cNvSpPr>
          <p:nvPr/>
        </p:nvSpPr>
        <p:spPr>
          <a:xfrm>
            <a:off x="6747944" y="3229407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6456" y="4145172"/>
            <a:ext cx="3185907" cy="156966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menu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259685" y="2642465"/>
            <a:ext cx="2872679" cy="129266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59636" y="2414395"/>
            <a:ext cx="2775440" cy="156966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4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endParaRPr lang="en-US" sz="2400" dirty="0">
              <a:ln w="3175">
                <a:solidFill>
                  <a:schemeClr val="bg1"/>
                </a:solidFill>
              </a:ln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tùy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9636" y="4550660"/>
            <a:ext cx="2611516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1697" y="327919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Title Panel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CFC6A-3D7A-42EC-956D-18942C65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3192629"/>
            <a:ext cx="4638675" cy="63817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4EAF02-D4E9-407A-BCD2-26E6581D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Kiểu 3D 17" descr="Water Planet">
                <a:extLst>
                  <a:ext uri="{FF2B5EF4-FFF2-40B4-BE49-F238E27FC236}">
                    <a16:creationId xmlns:a16="http://schemas.microsoft.com/office/drawing/2014/main" id="{AB6D2705-6DB0-4538-8BA2-8748DD666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Kiểu 3D 17" descr="Water Planet">
                <a:extLst>
                  <a:ext uri="{FF2B5EF4-FFF2-40B4-BE49-F238E27FC236}">
                    <a16:creationId xmlns:a16="http://schemas.microsoft.com/office/drawing/2014/main" id="{AB6D2705-6DB0-4538-8BA2-8748DD666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F539291E-387B-4956-97B5-A70257C264BA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49373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2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" grpId="0" animBg="1"/>
      <p:bldP spid="2124" grpId="0" animBg="1"/>
      <p:bldP spid="2125" grpId="0" animBg="1"/>
      <p:bldP spid="2127" grpId="0" animBg="1"/>
      <p:bldP spid="92" grpId="0"/>
      <p:bldP spid="93" grpId="0"/>
      <p:bldP spid="94" grpId="0"/>
      <p:bldP spid="95" grpId="0"/>
      <p:bldP spid="96" grpId="0" animBg="1"/>
      <p:bldP spid="97" grpId="0" animBg="1"/>
      <p:bldP spid="98" grpId="0" animBg="1"/>
      <p:bldP spid="99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9107512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arallelogram 5"/>
          <p:cNvSpPr/>
          <p:nvPr/>
        </p:nvSpPr>
        <p:spPr>
          <a:xfrm rot="5400000">
            <a:off x="9157198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29746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Parallelogram 7"/>
          <p:cNvSpPr/>
          <p:nvPr/>
        </p:nvSpPr>
        <p:spPr>
          <a:xfrm rot="5400000">
            <a:off x="8279432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51979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Parallelogram 9"/>
          <p:cNvSpPr/>
          <p:nvPr/>
        </p:nvSpPr>
        <p:spPr>
          <a:xfrm rot="5400000">
            <a:off x="7401665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474212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arallelogram 11"/>
          <p:cNvSpPr/>
          <p:nvPr/>
        </p:nvSpPr>
        <p:spPr>
          <a:xfrm rot="5400000">
            <a:off x="6523898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Pentagon 15"/>
          <p:cNvSpPr/>
          <p:nvPr/>
        </p:nvSpPr>
        <p:spPr>
          <a:xfrm flipH="1">
            <a:off x="679619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Parallelogram 16"/>
          <p:cNvSpPr/>
          <p:nvPr/>
        </p:nvSpPr>
        <p:spPr>
          <a:xfrm rot="16200000" flipH="1">
            <a:off x="1924466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 flipH="1">
            <a:off x="1874780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Parallelogram 18"/>
          <p:cNvSpPr/>
          <p:nvPr/>
        </p:nvSpPr>
        <p:spPr>
          <a:xfrm rot="16200000" flipH="1">
            <a:off x="2802233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flipH="1">
            <a:off x="2752546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Parallelogram 20"/>
          <p:cNvSpPr/>
          <p:nvPr/>
        </p:nvSpPr>
        <p:spPr>
          <a:xfrm rot="16200000" flipH="1">
            <a:off x="3680000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 flipH="1">
            <a:off x="3630314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4557766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55"/>
          <p:cNvGrpSpPr/>
          <p:nvPr/>
        </p:nvGrpSpPr>
        <p:grpSpPr>
          <a:xfrm>
            <a:off x="4508080" y="4707680"/>
            <a:ext cx="3326671" cy="840777"/>
            <a:chOff x="3324499" y="2931904"/>
            <a:chExt cx="2495003" cy="630583"/>
          </a:xfrm>
        </p:grpSpPr>
        <p:sp>
          <p:nvSpPr>
            <p:cNvPr id="13" name="Rectangle 12"/>
            <p:cNvSpPr/>
            <p:nvPr/>
          </p:nvSpPr>
          <p:spPr>
            <a:xfrm>
              <a:off x="4140773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3324499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136"/>
          <p:cNvGrpSpPr/>
          <p:nvPr/>
        </p:nvGrpSpPr>
        <p:grpSpPr>
          <a:xfrm>
            <a:off x="407570" y="3905642"/>
            <a:ext cx="1643077" cy="1003818"/>
            <a:chOff x="459658" y="3281022"/>
            <a:chExt cx="1232306" cy="75286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" name="Group 120"/>
            <p:cNvGrpSpPr/>
            <p:nvPr/>
          </p:nvGrpSpPr>
          <p:grpSpPr>
            <a:xfrm>
              <a:off x="459658" y="3475474"/>
              <a:ext cx="1232306" cy="558412"/>
              <a:chOff x="517265" y="3705902"/>
              <a:chExt cx="1232306" cy="55841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17265" y="4079648"/>
                <a:ext cx="12323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Cấu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trúc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dữ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liệu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7"/>
          <p:cNvGrpSpPr/>
          <p:nvPr/>
        </p:nvGrpSpPr>
        <p:grpSpPr>
          <a:xfrm>
            <a:off x="1739774" y="4335455"/>
            <a:ext cx="1014701" cy="1219779"/>
            <a:chOff x="1465510" y="3281022"/>
            <a:chExt cx="761025" cy="914835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5" name="Group 107"/>
            <p:cNvGrpSpPr/>
            <p:nvPr/>
          </p:nvGrpSpPr>
          <p:grpSpPr>
            <a:xfrm>
              <a:off x="1465510" y="3475474"/>
              <a:ext cx="761025" cy="720383"/>
              <a:chOff x="1514306" y="3705902"/>
              <a:chExt cx="761025" cy="720383"/>
            </a:xfrm>
          </p:grpSpPr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1893825" y="3705902"/>
                <a:ext cx="0" cy="5148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514306" y="4241619"/>
                <a:ext cx="76102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Ngôn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ngữ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5" name="Group 139"/>
          <p:cNvGrpSpPr/>
          <p:nvPr/>
        </p:nvGrpSpPr>
        <p:grpSpPr>
          <a:xfrm>
            <a:off x="2590209" y="4740702"/>
            <a:ext cx="1138132" cy="1238105"/>
            <a:chOff x="2726739" y="3281022"/>
            <a:chExt cx="853596" cy="928579"/>
          </a:xfrm>
        </p:grpSpPr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6" name="Group 108"/>
            <p:cNvGrpSpPr/>
            <p:nvPr/>
          </p:nvGrpSpPr>
          <p:grpSpPr>
            <a:xfrm>
              <a:off x="2726739" y="3475474"/>
              <a:ext cx="853596" cy="734127"/>
              <a:chOff x="1460853" y="3705902"/>
              <a:chExt cx="853596" cy="734127"/>
            </a:xfrm>
          </p:grpSpPr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1892583" y="3705902"/>
                <a:ext cx="0" cy="51811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1460853" y="4255363"/>
                <a:ext cx="85359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</a:t>
                </a:r>
                <a:r>
                  <a:rPr lang="vi-VN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ư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ớng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dẫn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8" name="Group 141"/>
          <p:cNvGrpSpPr/>
          <p:nvPr/>
        </p:nvGrpSpPr>
        <p:grpSpPr>
          <a:xfrm>
            <a:off x="3170110" y="5151511"/>
            <a:ext cx="1827424" cy="1290808"/>
            <a:chOff x="3771632" y="3281022"/>
            <a:chExt cx="1370567" cy="968106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1" name="Group 111"/>
            <p:cNvGrpSpPr/>
            <p:nvPr/>
          </p:nvGrpSpPr>
          <p:grpSpPr>
            <a:xfrm>
              <a:off x="3771632" y="3475474"/>
              <a:ext cx="1370567" cy="773654"/>
              <a:chOff x="1191064" y="3705902"/>
              <a:chExt cx="1370567" cy="773654"/>
            </a:xfrm>
          </p:grpSpPr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191064" y="4294890"/>
                <a:ext cx="13705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ảnh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đại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diện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3" name="Group 142"/>
          <p:cNvGrpSpPr/>
          <p:nvPr/>
        </p:nvGrpSpPr>
        <p:grpSpPr>
          <a:xfrm>
            <a:off x="5189683" y="5627371"/>
            <a:ext cx="1881924" cy="1005446"/>
            <a:chOff x="4401231" y="3281022"/>
            <a:chExt cx="1411444" cy="754085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02853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6" name="Group 127"/>
            <p:cNvGrpSpPr/>
            <p:nvPr/>
          </p:nvGrpSpPr>
          <p:grpSpPr>
            <a:xfrm>
              <a:off x="4401231" y="3475474"/>
              <a:ext cx="1411444" cy="559633"/>
              <a:chOff x="514792" y="3705902"/>
              <a:chExt cx="1411444" cy="559633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514792" y="4080869"/>
                <a:ext cx="141144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đổi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tin</a:t>
                </a: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1242190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141"/>
          <p:cNvGrpSpPr/>
          <p:nvPr/>
        </p:nvGrpSpPr>
        <p:grpSpPr>
          <a:xfrm>
            <a:off x="7574436" y="5151510"/>
            <a:ext cx="1275990" cy="1255583"/>
            <a:chOff x="3959677" y="3281022"/>
            <a:chExt cx="956992" cy="941688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" name="Group 111"/>
            <p:cNvGrpSpPr/>
            <p:nvPr/>
          </p:nvGrpSpPr>
          <p:grpSpPr>
            <a:xfrm>
              <a:off x="3959677" y="3475474"/>
              <a:ext cx="956992" cy="747236"/>
              <a:chOff x="1379109" y="3705902"/>
              <a:chExt cx="956992" cy="747236"/>
            </a:xfrm>
          </p:grpSpPr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379109" y="4268472"/>
                <a:ext cx="9569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đổi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tên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6" name="Group 139"/>
          <p:cNvGrpSpPr/>
          <p:nvPr/>
        </p:nvGrpSpPr>
        <p:grpSpPr>
          <a:xfrm>
            <a:off x="8732670" y="4751717"/>
            <a:ext cx="984244" cy="1227090"/>
            <a:chOff x="2769851" y="3281022"/>
            <a:chExt cx="738179" cy="920318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9" name="Group 108"/>
            <p:cNvGrpSpPr/>
            <p:nvPr/>
          </p:nvGrpSpPr>
          <p:grpSpPr>
            <a:xfrm>
              <a:off x="2769851" y="3475474"/>
              <a:ext cx="738179" cy="725866"/>
              <a:chOff x="1503965" y="3705902"/>
              <a:chExt cx="738179" cy="725866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1892583" y="3705902"/>
                <a:ext cx="0" cy="4622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503965" y="4247102"/>
                <a:ext cx="738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tin</a:t>
                </a:r>
              </a:p>
            </p:txBody>
          </p:sp>
        </p:grpSp>
      </p:grpSp>
      <p:grpSp>
        <p:nvGrpSpPr>
          <p:cNvPr id="50" name="Group 137"/>
          <p:cNvGrpSpPr/>
          <p:nvPr/>
        </p:nvGrpSpPr>
        <p:grpSpPr>
          <a:xfrm>
            <a:off x="9674322" y="4314557"/>
            <a:ext cx="825547" cy="1235963"/>
            <a:chOff x="1528708" y="3281022"/>
            <a:chExt cx="619160" cy="926973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1" name="Group 107"/>
            <p:cNvGrpSpPr/>
            <p:nvPr/>
          </p:nvGrpSpPr>
          <p:grpSpPr>
            <a:xfrm>
              <a:off x="1528708" y="3475474"/>
              <a:ext cx="619160" cy="732521"/>
              <a:chOff x="1577504" y="3705902"/>
              <a:chExt cx="619160" cy="732521"/>
            </a:xfrm>
          </p:grpSpPr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>
                <a:off x="1893825" y="3705902"/>
                <a:ext cx="0" cy="5304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1577504" y="4253757"/>
                <a:ext cx="61916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cụ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2" name="Group 136"/>
          <p:cNvGrpSpPr/>
          <p:nvPr/>
        </p:nvGrpSpPr>
        <p:grpSpPr>
          <a:xfrm>
            <a:off x="10817104" y="3889679"/>
            <a:ext cx="548227" cy="973517"/>
            <a:chOff x="1032440" y="3281022"/>
            <a:chExt cx="411170" cy="730138"/>
          </a:xfrm>
        </p:grpSpPr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3" name="Group 120"/>
            <p:cNvGrpSpPr/>
            <p:nvPr/>
          </p:nvGrpSpPr>
          <p:grpSpPr>
            <a:xfrm>
              <a:off x="1032440" y="3475474"/>
              <a:ext cx="411170" cy="535686"/>
              <a:chOff x="1090047" y="3705902"/>
              <a:chExt cx="411170" cy="535686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1090047" y="4056922"/>
                <a:ext cx="4111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Drive</a:t>
                </a: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10656-E43B-41B8-8D6B-F9C7FBD82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66" y="976442"/>
            <a:ext cx="2882498" cy="2728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3DA8997-A03C-4A51-9E39-C49F86B32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65" y="4772236"/>
            <a:ext cx="692558" cy="6925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A1647-4179-427A-A436-528DFC619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32" y="4335271"/>
            <a:ext cx="692558" cy="69255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758FE67-D0F3-497E-A18C-025058F8A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4" y="3095225"/>
            <a:ext cx="654819" cy="6548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57EBD9-2CAB-401F-8A00-DCABE7973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09" y="3081713"/>
            <a:ext cx="668158" cy="6518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EE5904F-8AD6-4C51-9450-AD7AA6862D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28" y="3922477"/>
            <a:ext cx="692557" cy="69255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6A8832-0ADD-45F0-BAB9-B6DDDBB97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37" y="3917963"/>
            <a:ext cx="692558" cy="6925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83833CA-AE13-4D81-9E2F-32FB14F892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61" y="3490139"/>
            <a:ext cx="659948" cy="65994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2C98D1B-A63B-41CE-A995-D232053A2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58" y="4359040"/>
            <a:ext cx="709449" cy="69255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B436E98-2FF2-4D5D-916E-A1EBE9ECC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62" y="3504732"/>
            <a:ext cx="651863" cy="6518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9E3CC2F-AAC7-4BC7-9F7F-1B69121490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8" y="1774767"/>
            <a:ext cx="2555700" cy="110359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B615F2B-6167-4F25-908D-78431221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51" y="838991"/>
            <a:ext cx="3586727" cy="3046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DB35811-E6BC-4BA9-815F-33D228FCF6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35" y="870400"/>
            <a:ext cx="2977531" cy="299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D606E2B-84B8-4292-BF0B-CCDBB442A0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27" y="1974018"/>
            <a:ext cx="1748145" cy="73078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3341F9D-9C92-4CB5-BFF5-D27C8ABEBA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31" y="1737826"/>
            <a:ext cx="2550536" cy="11349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2" name="Kiểu 3D 81" descr="Water Planet">
                <a:extLst>
                  <a:ext uri="{FF2B5EF4-FFF2-40B4-BE49-F238E27FC236}">
                    <a16:creationId xmlns:a16="http://schemas.microsoft.com/office/drawing/2014/main" id="{31FD565F-186B-4DB4-81DC-8025C128A0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2" name="Kiểu 3D 81" descr="Water Planet">
                <a:extLst>
                  <a:ext uri="{FF2B5EF4-FFF2-40B4-BE49-F238E27FC236}">
                    <a16:creationId xmlns:a16="http://schemas.microsoft.com/office/drawing/2014/main" id="{31FD565F-186B-4DB4-81DC-8025C128A0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Hình chữ nhật 83">
            <a:extLst>
              <a:ext uri="{FF2B5EF4-FFF2-40B4-BE49-F238E27FC236}">
                <a16:creationId xmlns:a16="http://schemas.microsoft.com/office/drawing/2014/main" id="{7E8B4623-B42B-4223-95F5-FC0096303B8B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C34E59E3-CA2E-4D86-8966-0426D475D093}"/>
              </a:ext>
            </a:extLst>
          </p:cNvPr>
          <p:cNvSpPr/>
          <p:nvPr/>
        </p:nvSpPr>
        <p:spPr>
          <a:xfrm>
            <a:off x="4073651" y="64572"/>
            <a:ext cx="40446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Menu </a:t>
            </a:r>
            <a:r>
              <a:rPr lang="en-US" altLang="zh-CN" sz="4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Cài</a:t>
            </a:r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Đặt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2898592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0"/>
                            </p:stCondLst>
                            <p:childTnLst>
                              <p:par>
                                <p:cTn id="1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0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500"/>
                            </p:stCondLst>
                            <p:childTnLst>
                              <p:par>
                                <p:cTn id="17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500"/>
                            </p:stCondLst>
                            <p:childTnLst>
                              <p:par>
                                <p:cTn id="19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5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500"/>
                            </p:stCondLst>
                            <p:childTnLst>
                              <p:par>
                                <p:cTn id="20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EBFF7-B202-4AAD-965A-DD459F250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40" y="1288722"/>
            <a:ext cx="4572000" cy="4772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Freeform 55"/>
          <p:cNvSpPr/>
          <p:nvPr/>
        </p:nvSpPr>
        <p:spPr>
          <a:xfrm rot="16200000">
            <a:off x="9193775" y="25711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3" name="Freeform 52"/>
          <p:cNvSpPr/>
          <p:nvPr/>
        </p:nvSpPr>
        <p:spPr>
          <a:xfrm rot="16200000">
            <a:off x="6639193" y="25584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2" name="Freeform 51"/>
          <p:cNvSpPr/>
          <p:nvPr/>
        </p:nvSpPr>
        <p:spPr>
          <a:xfrm rot="16200000">
            <a:off x="4078883" y="25584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Freeform 50"/>
          <p:cNvSpPr/>
          <p:nvPr/>
        </p:nvSpPr>
        <p:spPr>
          <a:xfrm rot="16200000">
            <a:off x="1519139" y="255505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77330" y="3137964"/>
            <a:ext cx="96373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 rot="16200000">
            <a:off x="1518572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Freeform 53"/>
          <p:cNvSpPr/>
          <p:nvPr/>
        </p:nvSpPr>
        <p:spPr>
          <a:xfrm rot="16200000">
            <a:off x="4078883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Freeform 68"/>
          <p:cNvSpPr/>
          <p:nvPr/>
        </p:nvSpPr>
        <p:spPr>
          <a:xfrm rot="16200000">
            <a:off x="6639193" y="24695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Freeform 71"/>
          <p:cNvSpPr/>
          <p:nvPr/>
        </p:nvSpPr>
        <p:spPr>
          <a:xfrm rot="16200000">
            <a:off x="9199505" y="24695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c 30"/>
          <p:cNvSpPr/>
          <p:nvPr/>
        </p:nvSpPr>
        <p:spPr>
          <a:xfrm rot="19051047">
            <a:off x="2724056" y="186077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c 31"/>
          <p:cNvSpPr/>
          <p:nvPr/>
        </p:nvSpPr>
        <p:spPr>
          <a:xfrm rot="19051047">
            <a:off x="5188672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Arc 32"/>
          <p:cNvSpPr/>
          <p:nvPr/>
        </p:nvSpPr>
        <p:spPr>
          <a:xfrm rot="19051047">
            <a:off x="7653288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" name="Group 72"/>
          <p:cNvGrpSpPr/>
          <p:nvPr/>
        </p:nvGrpSpPr>
        <p:grpSpPr>
          <a:xfrm>
            <a:off x="1494141" y="4172712"/>
            <a:ext cx="1633491" cy="1252126"/>
            <a:chOff x="6308067" y="1586030"/>
            <a:chExt cx="1225118" cy="939094"/>
          </a:xfrm>
        </p:grpSpPr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6475193" y="1586030"/>
              <a:ext cx="892071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gian</a:t>
              </a:r>
              <a:endParaRPr lang="en-US" sz="20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 Placeholder 3"/>
            <p:cNvSpPr txBox="1">
              <a:spLocks/>
            </p:cNvSpPr>
            <p:nvPr/>
          </p:nvSpPr>
          <p:spPr>
            <a:xfrm>
              <a:off x="6308067" y="1901876"/>
              <a:ext cx="122511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ra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4077175" y="4172712"/>
            <a:ext cx="1633491" cy="1243811"/>
            <a:chOff x="5584697" y="1525070"/>
            <a:chExt cx="1225118" cy="932858"/>
          </a:xfrm>
        </p:grpSpPr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5777069" y="1525070"/>
              <a:ext cx="840375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5584697" y="1834680"/>
              <a:ext cx="122511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6601183" y="4141934"/>
            <a:ext cx="1895118" cy="1282903"/>
            <a:chOff x="5638027" y="1596774"/>
            <a:chExt cx="1421338" cy="962178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5696514" y="1596774"/>
              <a:ext cx="1199848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2000" b="1" dirty="0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2000" b="1" dirty="0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endParaRPr lang="en-US" sz="2000" b="1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5638027" y="1935704"/>
              <a:ext cx="142133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do ng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tự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chọn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" name="Group 72"/>
          <p:cNvGrpSpPr/>
          <p:nvPr/>
        </p:nvGrpSpPr>
        <p:grpSpPr>
          <a:xfrm>
            <a:off x="9113654" y="4087954"/>
            <a:ext cx="1895117" cy="1338491"/>
            <a:chOff x="5511822" y="1545687"/>
            <a:chExt cx="1421337" cy="1003867"/>
          </a:xfrm>
        </p:grpSpPr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5671477" y="1545687"/>
              <a:ext cx="993059" cy="23083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endParaRPr lang="en-US" sz="20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511822" y="1926307"/>
              <a:ext cx="1421337" cy="62324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thực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D0492EE-DAA0-429F-A2D6-1DB1E7CA7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48" y="2589140"/>
            <a:ext cx="756249" cy="756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A622A-2DB1-4641-A31D-368549823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6" y="2589140"/>
            <a:ext cx="826062" cy="74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DFB61-161D-40F7-8FB0-58C3C9C03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69" y="2475976"/>
            <a:ext cx="903063" cy="903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073935-05FC-4FC9-BFB5-6BF05D709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46" y="2475976"/>
            <a:ext cx="1014871" cy="10148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Kiểu 3D 33" descr="Water Planet">
                <a:extLst>
                  <a:ext uri="{FF2B5EF4-FFF2-40B4-BE49-F238E27FC236}">
                    <a16:creationId xmlns:a16="http://schemas.microsoft.com/office/drawing/2014/main" id="{F85BAF7E-97C2-4D0D-B19F-3063A3966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Kiểu 3D 33" descr="Water Planet">
                <a:extLst>
                  <a:ext uri="{FF2B5EF4-FFF2-40B4-BE49-F238E27FC236}">
                    <a16:creationId xmlns:a16="http://schemas.microsoft.com/office/drawing/2014/main" id="{F85BAF7E-97C2-4D0D-B19F-3063A3966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4CB327D3-C2A4-4384-A785-65423BF9D37A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15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6B56723E-0C75-4E3C-A285-0679A367AB6A}"/>
              </a:ext>
            </a:extLst>
          </p:cNvPr>
          <p:cNvSpPr/>
          <p:nvPr/>
        </p:nvSpPr>
        <p:spPr>
          <a:xfrm>
            <a:off x="4338480" y="135905"/>
            <a:ext cx="36471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Main Panel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95281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3" grpId="0" animBg="1"/>
      <p:bldP spid="52" grpId="0" animBg="1"/>
      <p:bldP spid="51" grpId="0" animBg="1"/>
      <p:bldP spid="45" grpId="0" animBg="1"/>
      <p:bldP spid="54" grpId="0" animBg="1"/>
      <p:bldP spid="69" grpId="0" animBg="1"/>
      <p:bldP spid="72" grpId="0" animBg="1"/>
      <p:bldP spid="31" grpId="0" animBg="1"/>
      <p:bldP spid="32" grpId="0" animBg="1"/>
      <p:bldP spid="33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4"/>
          <p:cNvGrpSpPr/>
          <p:nvPr/>
        </p:nvGrpSpPr>
        <p:grpSpPr>
          <a:xfrm>
            <a:off x="1509543" y="2807139"/>
            <a:ext cx="9114549" cy="1229783"/>
            <a:chOff x="1154044" y="1609243"/>
            <a:chExt cx="6835912" cy="922337"/>
          </a:xfrm>
        </p:grpSpPr>
        <p:grpSp>
          <p:nvGrpSpPr>
            <p:cNvPr id="5" name="Group 20"/>
            <p:cNvGrpSpPr/>
            <p:nvPr/>
          </p:nvGrpSpPr>
          <p:grpSpPr>
            <a:xfrm>
              <a:off x="1154044" y="1609243"/>
              <a:ext cx="3791639" cy="922337"/>
              <a:chOff x="4077807" y="1573713"/>
              <a:chExt cx="4432020" cy="922337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 flipH="1">
              <a:off x="4198317" y="1609243"/>
              <a:ext cx="3791639" cy="922337"/>
              <a:chOff x="4077807" y="1573713"/>
              <a:chExt cx="4432020" cy="922337"/>
            </a:xfrm>
          </p:grpSpPr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7" name="Group 85"/>
          <p:cNvGrpSpPr/>
          <p:nvPr/>
        </p:nvGrpSpPr>
        <p:grpSpPr>
          <a:xfrm>
            <a:off x="682017" y="3911631"/>
            <a:ext cx="10769600" cy="1280583"/>
            <a:chOff x="533400" y="2452205"/>
            <a:chExt cx="8077200" cy="839787"/>
          </a:xfrm>
        </p:grpSpPr>
        <p:grpSp>
          <p:nvGrpSpPr>
            <p:cNvPr id="8" name="Group 21"/>
            <p:cNvGrpSpPr/>
            <p:nvPr/>
          </p:nvGrpSpPr>
          <p:grpSpPr>
            <a:xfrm>
              <a:off x="533400" y="2452205"/>
              <a:ext cx="4412283" cy="839787"/>
              <a:chOff x="3352341" y="2416675"/>
              <a:chExt cx="5157486" cy="839787"/>
            </a:xfrm>
          </p:grpSpPr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 flipH="1">
              <a:off x="4198317" y="2452205"/>
              <a:ext cx="4412283" cy="839787"/>
              <a:chOff x="3352341" y="2416675"/>
              <a:chExt cx="5157486" cy="839787"/>
            </a:xfrm>
          </p:grpSpPr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4" name="Group 86"/>
          <p:cNvGrpSpPr/>
          <p:nvPr/>
        </p:nvGrpSpPr>
        <p:grpSpPr>
          <a:xfrm>
            <a:off x="1509542" y="5004453"/>
            <a:ext cx="9502169" cy="1280583"/>
            <a:chOff x="1154044" y="3167505"/>
            <a:chExt cx="7126627" cy="960437"/>
          </a:xfrm>
          <a:solidFill>
            <a:schemeClr val="accent6">
              <a:lumMod val="75000"/>
            </a:schemeClr>
          </a:solidFill>
        </p:grpSpPr>
        <p:grpSp>
          <p:nvGrpSpPr>
            <p:cNvPr id="21" name="Group 22"/>
            <p:cNvGrpSpPr/>
            <p:nvPr/>
          </p:nvGrpSpPr>
          <p:grpSpPr>
            <a:xfrm>
              <a:off x="1154044" y="3167505"/>
              <a:ext cx="3791639" cy="960437"/>
              <a:chOff x="4077807" y="3132638"/>
              <a:chExt cx="4432020" cy="960437"/>
            </a:xfrm>
            <a:grpFill/>
          </p:grpSpPr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 flipH="1">
                <a:off x="4077807" y="3132638"/>
                <a:ext cx="2417482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flipH="1">
              <a:off x="4198317" y="3167505"/>
              <a:ext cx="4082354" cy="960437"/>
              <a:chOff x="3737992" y="3132638"/>
              <a:chExt cx="4771835" cy="960437"/>
            </a:xfrm>
            <a:grpFill/>
          </p:grpSpPr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 flipH="1">
                <a:off x="3737992" y="3132638"/>
                <a:ext cx="2757297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81" name="Text Placeholder 3"/>
          <p:cNvSpPr txBox="1">
            <a:spLocks/>
          </p:cNvSpPr>
          <p:nvPr/>
        </p:nvSpPr>
        <p:spPr>
          <a:xfrm>
            <a:off x="5017857" y="3143319"/>
            <a:ext cx="209792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Nhập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Placeholder 3"/>
          <p:cNvSpPr txBox="1">
            <a:spLocks/>
          </p:cNvSpPr>
          <p:nvPr/>
        </p:nvSpPr>
        <p:spPr>
          <a:xfrm>
            <a:off x="4703499" y="4299866"/>
            <a:ext cx="2726636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Gợi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933217" y="5461141"/>
            <a:ext cx="2229453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khóa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8019252" y="3357251"/>
            <a:ext cx="2402005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Ô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mệnh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Text Placeholder 3"/>
          <p:cNvSpPr txBox="1">
            <a:spLocks/>
          </p:cNvSpPr>
          <p:nvPr/>
        </p:nvSpPr>
        <p:spPr>
          <a:xfrm>
            <a:off x="8013782" y="4075318"/>
            <a:ext cx="3153572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gợi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 Placeholder 3"/>
          <p:cNvSpPr txBox="1">
            <a:spLocks/>
          </p:cNvSpPr>
          <p:nvPr/>
        </p:nvSpPr>
        <p:spPr>
          <a:xfrm>
            <a:off x="8013781" y="5153364"/>
            <a:ext cx="2997930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F1D3A-8E52-4037-A0AB-18CE8526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21" y="5108663"/>
            <a:ext cx="635631" cy="635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52DEAA-A1AF-4198-ADA1-B6C21A80A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2972" y="4205395"/>
            <a:ext cx="647732" cy="647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396081-4FEB-4FC4-A08D-C0274A878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37" y="3107558"/>
            <a:ext cx="954681" cy="954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4B4B16-EEB1-47DE-AEC8-B19508ABE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3266118"/>
            <a:ext cx="4581525" cy="77152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CA84CCEF-4B2D-467A-942A-52C1FBD3D5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CA84CCEF-4B2D-467A-942A-52C1FBD3D5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B4794D33-4908-49F6-B2FB-E0F2B4FA40FE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16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8DF9295-F333-43F4-9E99-B736FA0DBEFA}"/>
              </a:ext>
            </a:extLst>
          </p:cNvPr>
          <p:cNvSpPr/>
          <p:nvPr/>
        </p:nvSpPr>
        <p:spPr>
          <a:xfrm>
            <a:off x="4127782" y="319641"/>
            <a:ext cx="38859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Input Panel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495416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257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9" grpId="0"/>
      <p:bldP spid="90" grpId="0"/>
      <p:bldP spid="82" grpId="0"/>
      <p:bldP spid="83" grpId="0"/>
      <p:bldP spid="84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áº¿t quáº£ hÃ¬nh áº£nh cho question png">
            <a:extLst>
              <a:ext uri="{FF2B5EF4-FFF2-40B4-BE49-F238E27FC236}">
                <a16:creationId xmlns:a16="http://schemas.microsoft.com/office/drawing/2014/main" id="{FB52876C-6E55-413F-BD71-6FEC06BD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09" y="980329"/>
            <a:ext cx="5127358" cy="512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46683-F02A-4435-AC3E-FCD20CE95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6" y="337827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49"/>
          <p:cNvGrpSpPr/>
          <p:nvPr/>
        </p:nvGrpSpPr>
        <p:grpSpPr>
          <a:xfrm>
            <a:off x="1057999" y="1684927"/>
            <a:ext cx="2971216" cy="2971211"/>
            <a:chOff x="953424" y="1486519"/>
            <a:chExt cx="2228412" cy="2228408"/>
          </a:xfrm>
          <a:solidFill>
            <a:schemeClr val="accent1"/>
          </a:solidFill>
        </p:grpSpPr>
        <p:sp>
          <p:nvSpPr>
            <p:cNvPr id="42" name="Freeform 4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</p:grpSp>
      <p:grpSp>
        <p:nvGrpSpPr>
          <p:cNvPr id="5" name="Group 50"/>
          <p:cNvGrpSpPr/>
          <p:nvPr/>
        </p:nvGrpSpPr>
        <p:grpSpPr>
          <a:xfrm>
            <a:off x="4001401" y="1748584"/>
            <a:ext cx="2061905" cy="2061901"/>
            <a:chOff x="953424" y="1486519"/>
            <a:chExt cx="2228412" cy="2228408"/>
          </a:xfrm>
          <a:solidFill>
            <a:schemeClr val="accent2"/>
          </a:solidFill>
        </p:grpSpPr>
        <p:sp>
          <p:nvSpPr>
            <p:cNvPr id="52" name="Freeform 5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5961849" y="1684927"/>
            <a:ext cx="2971216" cy="2971211"/>
            <a:chOff x="953424" y="1486519"/>
            <a:chExt cx="2228412" cy="2228408"/>
          </a:xfrm>
          <a:solidFill>
            <a:schemeClr val="accent3"/>
          </a:solidFill>
        </p:grpSpPr>
        <p:sp>
          <p:nvSpPr>
            <p:cNvPr id="55" name="Freeform 5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815742" y="1748584"/>
            <a:ext cx="2061905" cy="2061901"/>
            <a:chOff x="953424" y="1486519"/>
            <a:chExt cx="2228412" cy="2228408"/>
          </a:xfrm>
          <a:solidFill>
            <a:schemeClr val="accent4"/>
          </a:solidFill>
        </p:grpSpPr>
        <p:sp>
          <p:nvSpPr>
            <p:cNvPr id="58" name="Freeform 57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sp>
        <p:nvSpPr>
          <p:cNvPr id="62" name="Arc 61"/>
          <p:cNvSpPr/>
          <p:nvPr/>
        </p:nvSpPr>
        <p:spPr>
          <a:xfrm rot="19051047">
            <a:off x="2814128" y="126785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Arc 62"/>
          <p:cNvSpPr/>
          <p:nvPr/>
        </p:nvSpPr>
        <p:spPr>
          <a:xfrm rot="19051047">
            <a:off x="7566168" y="1290396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4" name="Arc 63"/>
          <p:cNvSpPr/>
          <p:nvPr/>
        </p:nvSpPr>
        <p:spPr>
          <a:xfrm rot="3261709" flipV="1">
            <a:off x="4577716" y="2367349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27"/>
          <p:cNvGrpSpPr/>
          <p:nvPr/>
        </p:nvGrpSpPr>
        <p:grpSpPr>
          <a:xfrm>
            <a:off x="1057999" y="4795769"/>
            <a:ext cx="2520745" cy="1548448"/>
            <a:chOff x="977091" y="1892006"/>
            <a:chExt cx="1657101" cy="1161336"/>
          </a:xfrm>
        </p:grpSpPr>
        <p:sp>
          <p:nvSpPr>
            <p:cNvPr id="29" name="TextBox 28"/>
            <p:cNvSpPr txBox="1"/>
            <p:nvPr/>
          </p:nvSpPr>
          <p:spPr>
            <a:xfrm>
              <a:off x="977091" y="1892006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US" sz="24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2915" y="2222345"/>
              <a:ext cx="1651277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nhấn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gửi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tiếp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3864493" y="4771143"/>
            <a:ext cx="2201704" cy="1568395"/>
            <a:chOff x="965101" y="1873537"/>
            <a:chExt cx="1651278" cy="1176296"/>
          </a:xfrm>
        </p:grpSpPr>
        <p:sp>
          <p:nvSpPr>
            <p:cNvPr id="32" name="TextBox 31"/>
            <p:cNvSpPr txBox="1"/>
            <p:nvPr/>
          </p:nvSpPr>
          <p:spPr>
            <a:xfrm>
              <a:off x="965101" y="1873537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Xử</a:t>
              </a:r>
              <a:r>
                <a:rPr lang="en-US" sz="24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endParaRPr lang="en-US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5101" y="2218836"/>
              <a:ext cx="1651277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Xử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màn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hình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" name="Group 33"/>
          <p:cNvGrpSpPr/>
          <p:nvPr/>
        </p:nvGrpSpPr>
        <p:grpSpPr>
          <a:xfrm>
            <a:off x="6386996" y="4771145"/>
            <a:ext cx="2201704" cy="1568393"/>
            <a:chOff x="973575" y="1873538"/>
            <a:chExt cx="1651278" cy="1176294"/>
          </a:xfrm>
        </p:grpSpPr>
        <p:sp>
          <p:nvSpPr>
            <p:cNvPr id="35" name="TextBox 34"/>
            <p:cNvSpPr txBox="1"/>
            <p:nvPr/>
          </p:nvSpPr>
          <p:spPr>
            <a:xfrm>
              <a:off x="973575" y="1873538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Đối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chiếu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3190" y="2218835"/>
              <a:ext cx="1495103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Đối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chiếu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bộ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để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ra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hợp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36"/>
          <p:cNvGrpSpPr/>
          <p:nvPr/>
        </p:nvGrpSpPr>
        <p:grpSpPr>
          <a:xfrm>
            <a:off x="8805736" y="4795767"/>
            <a:ext cx="2423469" cy="1820771"/>
            <a:chOff x="904226" y="1892004"/>
            <a:chExt cx="1651278" cy="1365577"/>
          </a:xfrm>
        </p:grpSpPr>
        <p:sp>
          <p:nvSpPr>
            <p:cNvPr id="38" name="TextBox 37"/>
            <p:cNvSpPr txBox="1"/>
            <p:nvPr/>
          </p:nvSpPr>
          <p:spPr>
            <a:xfrm>
              <a:off x="904226" y="1892004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sz="24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endParaRPr lang="en-US" sz="2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12461" y="2218835"/>
              <a:ext cx="1344966" cy="1038746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Xuất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màn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hình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568526" y="236145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QUÁ TRÌNH THỰC THI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1521-1136-41E5-A8C9-31F5977DA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66" y="2392674"/>
            <a:ext cx="749666" cy="749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AD427-A57E-499D-8906-5D78676D1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48" y="2685740"/>
            <a:ext cx="1167137" cy="1037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ADC9B9-619E-474D-B704-21867E8BC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98" y="2674298"/>
            <a:ext cx="1060086" cy="1060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8FC9D-2B8A-42AA-A8D7-CA3A8C581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2412535"/>
            <a:ext cx="733997" cy="73399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A73EF21-27A2-4334-9F98-68ECE482AD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A73EF21-27A2-4334-9F98-68ECE482A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237CE6DA-E319-449B-AEF9-A58BDF8C30E9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17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826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37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6" y="2012226"/>
            <a:ext cx="3469533" cy="1209628"/>
          </a:xfrm>
        </p:spPr>
      </p:pic>
      <p:sp>
        <p:nvSpPr>
          <p:cNvPr id="17" name="文本占位符 16"/>
          <p:cNvSpPr>
            <a:spLocks noGrp="1"/>
          </p:cNvSpPr>
          <p:nvPr>
            <p:ph type="body" sz="half" idx="17"/>
          </p:nvPr>
        </p:nvSpPr>
        <p:spPr>
          <a:xfrm>
            <a:off x="680828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" name="图片占位符 30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1982255"/>
            <a:ext cx="3469533" cy="1226238"/>
          </a:xfrm>
        </p:spPr>
      </p:pic>
      <p:sp>
        <p:nvSpPr>
          <p:cNvPr id="19" name="文本占位符 18"/>
          <p:cNvSpPr>
            <a:spLocks noGrp="1"/>
          </p:cNvSpPr>
          <p:nvPr>
            <p:ph type="body" sz="half" idx="19"/>
          </p:nvPr>
        </p:nvSpPr>
        <p:spPr>
          <a:xfrm>
            <a:off x="4434033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图片占位符 31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2018099"/>
            <a:ext cx="3469533" cy="1192651"/>
          </a:xfrm>
        </p:spPr>
      </p:pic>
      <p:sp>
        <p:nvSpPr>
          <p:cNvPr id="21" name="文本占位符 20"/>
          <p:cNvSpPr>
            <a:spLocks noGrp="1"/>
          </p:cNvSpPr>
          <p:nvPr>
            <p:ph type="body" sz="half" idx="21"/>
          </p:nvPr>
        </p:nvSpPr>
        <p:spPr>
          <a:xfrm>
            <a:off x="8184600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Facebook, Gmail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5" y="4539290"/>
            <a:ext cx="3469533" cy="1253088"/>
          </a:xfrm>
        </p:spPr>
      </p:pic>
      <p:sp>
        <p:nvSpPr>
          <p:cNvPr id="23" name="文本占位符 22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noFill/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video,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nhạc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图片占位符 32"/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4724613"/>
            <a:ext cx="3469533" cy="1077000"/>
          </a:xfrm>
        </p:spPr>
      </p:pic>
      <p:sp>
        <p:nvSpPr>
          <p:cNvPr id="25" name="文本占位符 24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图片占位符 33"/>
          <p:cNvPicPr>
            <a:picLocks noGrp="1" noChangeAspect="1"/>
          </p:cNvPicPr>
          <p:nvPr>
            <p:ph type="pic" sz="quarter" idx="2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4539288"/>
            <a:ext cx="3469533" cy="1253088"/>
          </a:xfrm>
        </p:spPr>
      </p:pic>
      <p:sp>
        <p:nvSpPr>
          <p:cNvPr id="27" name="文本占位符 26"/>
          <p:cNvSpPr>
            <a:spLocks noGrp="1"/>
          </p:cNvSpPr>
          <p:nvPr>
            <p:ph type="body" sz="half" idx="27"/>
          </p:nvPr>
        </p:nvSpPr>
        <p:spPr>
          <a:xfrm>
            <a:off x="8239545" y="593732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Tắt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34992" y="627598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Một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số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câu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lệnh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đặc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biệt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Kiểu 3D 14" descr="Water Planet">
                <a:extLst>
                  <a:ext uri="{FF2B5EF4-FFF2-40B4-BE49-F238E27FC236}">
                    <a16:creationId xmlns:a16="http://schemas.microsoft.com/office/drawing/2014/main" id="{25FEF31E-20CE-4B85-97B2-B6DABB6D4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Kiểu 3D 14" descr="Water Planet">
                <a:extLst>
                  <a:ext uri="{FF2B5EF4-FFF2-40B4-BE49-F238E27FC236}">
                    <a16:creationId xmlns:a16="http://schemas.microsoft.com/office/drawing/2014/main" id="{25FEF31E-20CE-4B85-97B2-B6DABB6D4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CA7DED10-AAA7-4EF9-9C26-448D38A537C8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18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771428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68525" y="3348975"/>
            <a:ext cx="705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LỜI KẾT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6754" y="1810896"/>
            <a:ext cx="1258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6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83201" y="1587390"/>
            <a:ext cx="1524231" cy="1524231"/>
          </a:xfrm>
          <a:prstGeom prst="rect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Kiểu 3D 5" descr="Water Planet">
                <a:extLst>
                  <a:ext uri="{FF2B5EF4-FFF2-40B4-BE49-F238E27FC236}">
                    <a16:creationId xmlns:a16="http://schemas.microsoft.com/office/drawing/2014/main" id="{A7437CEC-C6EA-42B7-8F08-02C193F683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Kiểu 3D 5" descr="Water Planet">
                <a:extLst>
                  <a:ext uri="{FF2B5EF4-FFF2-40B4-BE49-F238E27FC236}">
                    <a16:creationId xmlns:a16="http://schemas.microsoft.com/office/drawing/2014/main" id="{A7437CEC-C6EA-42B7-8F08-02C193F683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6FB4AC7F-792C-4D1C-84DF-59929D578180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19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170" name="Picture 2" descr="Image result for result gif transparent">
            <a:extLst>
              <a:ext uri="{FF2B5EF4-FFF2-40B4-BE49-F238E27FC236}">
                <a16:creationId xmlns:a16="http://schemas.microsoft.com/office/drawing/2014/main" id="{E9A15283-6305-4626-9BD9-8EDBD5DD05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34" y="2349505"/>
            <a:ext cx="2262752" cy="226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2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9" grpId="0"/>
      <p:bldP spid="2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5213" y="3560806"/>
            <a:ext cx="2400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GIỚI THIỆU CHUNG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22169" y="624097"/>
            <a:ext cx="524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+mn-ea"/>
                <a:sym typeface="+mn-lt"/>
              </a:rPr>
              <a:t>NỘI DUNG CHÍNH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2EC562-6A49-4158-8FCD-4D08C4A71C92}"/>
              </a:ext>
            </a:extLst>
          </p:cNvPr>
          <p:cNvGrpSpPr/>
          <p:nvPr/>
        </p:nvGrpSpPr>
        <p:grpSpPr>
          <a:xfrm>
            <a:off x="697912" y="2132226"/>
            <a:ext cx="1359859" cy="1296775"/>
            <a:chOff x="62542" y="2122050"/>
            <a:chExt cx="1359859" cy="1296775"/>
          </a:xfrm>
        </p:grpSpPr>
        <p:sp>
          <p:nvSpPr>
            <p:cNvPr id="27" name="文本框 26"/>
            <p:cNvSpPr txBox="1"/>
            <p:nvPr/>
          </p:nvSpPr>
          <p:spPr>
            <a:xfrm>
              <a:off x="163910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01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2542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81214" y="4633851"/>
            <a:ext cx="2646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Java &amp; Swing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D8CC5-19AB-4AA6-BDE6-84A2B381845F}"/>
              </a:ext>
            </a:extLst>
          </p:cNvPr>
          <p:cNvGrpSpPr/>
          <p:nvPr/>
        </p:nvGrpSpPr>
        <p:grpSpPr>
          <a:xfrm>
            <a:off x="3773831" y="3198686"/>
            <a:ext cx="1359860" cy="1296775"/>
            <a:chOff x="2380464" y="3156495"/>
            <a:chExt cx="1359860" cy="1296775"/>
          </a:xfrm>
        </p:grpSpPr>
        <p:sp>
          <p:nvSpPr>
            <p:cNvPr id="10" name="文本框 9"/>
            <p:cNvSpPr txBox="1"/>
            <p:nvPr/>
          </p:nvSpPr>
          <p:spPr>
            <a:xfrm>
              <a:off x="24818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3804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467517" y="4633851"/>
            <a:ext cx="2270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ỨNG DỤNG TRỢ LÝ ẢO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9271D-7A56-4E47-AF96-D00A0C097207}"/>
              </a:ext>
            </a:extLst>
          </p:cNvPr>
          <p:cNvGrpSpPr/>
          <p:nvPr/>
        </p:nvGrpSpPr>
        <p:grpSpPr>
          <a:xfrm>
            <a:off x="6912833" y="3171187"/>
            <a:ext cx="1359860" cy="1296775"/>
            <a:chOff x="5186964" y="3156495"/>
            <a:chExt cx="1359860" cy="1296775"/>
          </a:xfrm>
        </p:grpSpPr>
        <p:sp>
          <p:nvSpPr>
            <p:cNvPr id="13" name="文本框 12"/>
            <p:cNvSpPr txBox="1"/>
            <p:nvPr/>
          </p:nvSpPr>
          <p:spPr>
            <a:xfrm>
              <a:off x="52883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1869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93368" y="3659315"/>
            <a:ext cx="1775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LỜI KẾT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F473D-CEA2-4B43-AF7C-FB2868877C5E}"/>
              </a:ext>
            </a:extLst>
          </p:cNvPr>
          <p:cNvGrpSpPr/>
          <p:nvPr/>
        </p:nvGrpSpPr>
        <p:grpSpPr>
          <a:xfrm>
            <a:off x="10032860" y="2033717"/>
            <a:ext cx="1359860" cy="1296775"/>
            <a:chOff x="7866864" y="2122050"/>
            <a:chExt cx="1359860" cy="1296775"/>
          </a:xfrm>
        </p:grpSpPr>
        <p:sp>
          <p:nvSpPr>
            <p:cNvPr id="16" name="文本框 15"/>
            <p:cNvSpPr txBox="1"/>
            <p:nvPr/>
          </p:nvSpPr>
          <p:spPr>
            <a:xfrm>
              <a:off x="7968233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04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866864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Image result for gear gif png">
            <a:extLst>
              <a:ext uri="{FF2B5EF4-FFF2-40B4-BE49-F238E27FC236}">
                <a16:creationId xmlns:a16="http://schemas.microsoft.com/office/drawing/2014/main" id="{C8640F20-635B-4159-87F6-2AB075F7DE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93" y="283370"/>
            <a:ext cx="1512449" cy="1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Kiểu 3D 20" descr="Water Planet">
                <a:extLst>
                  <a:ext uri="{FF2B5EF4-FFF2-40B4-BE49-F238E27FC236}">
                    <a16:creationId xmlns:a16="http://schemas.microsoft.com/office/drawing/2014/main" id="{F2EB9B14-6C0F-4B2D-AEA0-397746017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085402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Kiểu 3D 20" descr="Water Planet">
                <a:extLst>
                  <a:ext uri="{FF2B5EF4-FFF2-40B4-BE49-F238E27FC236}">
                    <a16:creationId xmlns:a16="http://schemas.microsoft.com/office/drawing/2014/main" id="{F2EB9B14-6C0F-4B2D-AEA0-397746017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7D319ED1-A799-491B-A434-8ABFC2435367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07848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11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9" grpId="0"/>
      <p:bldP spid="12" grpId="0"/>
      <p:bldP spid="15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6"/>
          <p:cNvGrpSpPr/>
          <p:nvPr/>
        </p:nvGrpSpPr>
        <p:grpSpPr>
          <a:xfrm>
            <a:off x="6444342" y="4879067"/>
            <a:ext cx="4368800" cy="1523999"/>
            <a:chOff x="4800600" y="3638550"/>
            <a:chExt cx="3276600" cy="1142999"/>
          </a:xfrm>
        </p:grpSpPr>
        <p:grpSp>
          <p:nvGrpSpPr>
            <p:cNvPr id="9" name="Group 68"/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0" name="Round Same Side Corner Rectangle 69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Parallelogram 70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2" name="Isosceles Triangle 71"/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467600" y="4934635"/>
            <a:ext cx="272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CSDL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333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2"/>
          <p:cNvGrpSpPr/>
          <p:nvPr/>
        </p:nvGrpSpPr>
        <p:grpSpPr>
          <a:xfrm flipH="1">
            <a:off x="1422400" y="1600201"/>
            <a:ext cx="4368800" cy="1523999"/>
            <a:chOff x="4800600" y="1200150"/>
            <a:chExt cx="3276600" cy="1142999"/>
          </a:xfrm>
        </p:grpSpPr>
        <p:grpSp>
          <p:nvGrpSpPr>
            <p:cNvPr id="11" name="Group 93"/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96" name="Round Same Side Corner Rectangle 95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Parallelogram 96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95" name="Isosceles Triangle 94"/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503297" y="1714212"/>
            <a:ext cx="332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ƯU ĐIỂM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6" name="Group 92">
            <a:extLst>
              <a:ext uri="{FF2B5EF4-FFF2-40B4-BE49-F238E27FC236}">
                <a16:creationId xmlns:a16="http://schemas.microsoft.com/office/drawing/2014/main" id="{D317ABC8-632D-4E4F-A451-1655E3E320B0}"/>
              </a:ext>
            </a:extLst>
          </p:cNvPr>
          <p:cNvGrpSpPr/>
          <p:nvPr/>
        </p:nvGrpSpPr>
        <p:grpSpPr>
          <a:xfrm flipH="1">
            <a:off x="1422400" y="3327402"/>
            <a:ext cx="4368800" cy="1523999"/>
            <a:chOff x="4800600" y="1200150"/>
            <a:chExt cx="3276600" cy="1142999"/>
          </a:xfrm>
        </p:grpSpPr>
        <p:grpSp>
          <p:nvGrpSpPr>
            <p:cNvPr id="49" name="Group 93">
              <a:extLst>
                <a:ext uri="{FF2B5EF4-FFF2-40B4-BE49-F238E27FC236}">
                  <a16:creationId xmlns:a16="http://schemas.microsoft.com/office/drawing/2014/main" id="{CA14BC5A-6E2C-43DA-AE0B-09EE86661055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1" name="Round Same Side Corner Rectangle 95">
                <a:extLst>
                  <a:ext uri="{FF2B5EF4-FFF2-40B4-BE49-F238E27FC236}">
                    <a16:creationId xmlns:a16="http://schemas.microsoft.com/office/drawing/2014/main" id="{63F6B567-3FD9-4C7E-8876-89CA27214FBC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0B60EDB5-A51C-432E-818A-EE8EC4884C73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C6D0F05-3A78-47CB-B538-28F69BCC50E4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3" name="Group 92">
            <a:extLst>
              <a:ext uri="{FF2B5EF4-FFF2-40B4-BE49-F238E27FC236}">
                <a16:creationId xmlns:a16="http://schemas.microsoft.com/office/drawing/2014/main" id="{E8F08B9F-5B9A-4414-B4D5-D19947C60FD0}"/>
              </a:ext>
            </a:extLst>
          </p:cNvPr>
          <p:cNvGrpSpPr/>
          <p:nvPr/>
        </p:nvGrpSpPr>
        <p:grpSpPr>
          <a:xfrm flipH="1">
            <a:off x="1422400" y="5054602"/>
            <a:ext cx="4368800" cy="1523999"/>
            <a:chOff x="4800600" y="1200150"/>
            <a:chExt cx="3276600" cy="1142999"/>
          </a:xfrm>
        </p:grpSpPr>
        <p:grpSp>
          <p:nvGrpSpPr>
            <p:cNvPr id="54" name="Group 93">
              <a:extLst>
                <a:ext uri="{FF2B5EF4-FFF2-40B4-BE49-F238E27FC236}">
                  <a16:creationId xmlns:a16="http://schemas.microsoft.com/office/drawing/2014/main" id="{710F58CC-BE94-4A98-AB9D-2A9808D81636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6" name="Round Same Side Corner Rectangle 95">
                <a:extLst>
                  <a:ext uri="{FF2B5EF4-FFF2-40B4-BE49-F238E27FC236}">
                    <a16:creationId xmlns:a16="http://schemas.microsoft.com/office/drawing/2014/main" id="{58B78548-4F9C-4EAD-919E-6EC7B5AEF36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28F332E7-4E72-4357-8318-B810E6F0C0B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576DD7E-BF62-49BD-B616-5EBA8965D2AB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9" name="Group 76">
            <a:extLst>
              <a:ext uri="{FF2B5EF4-FFF2-40B4-BE49-F238E27FC236}">
                <a16:creationId xmlns:a16="http://schemas.microsoft.com/office/drawing/2014/main" id="{8E18DC91-E4EF-4552-AABB-12B2E2F32915}"/>
              </a:ext>
            </a:extLst>
          </p:cNvPr>
          <p:cNvGrpSpPr/>
          <p:nvPr/>
        </p:nvGrpSpPr>
        <p:grpSpPr>
          <a:xfrm>
            <a:off x="6495142" y="3151867"/>
            <a:ext cx="4368800" cy="1523999"/>
            <a:chOff x="4800600" y="3638550"/>
            <a:chExt cx="3276600" cy="1142999"/>
          </a:xfrm>
        </p:grpSpPr>
        <p:grpSp>
          <p:nvGrpSpPr>
            <p:cNvPr id="60" name="Group 68">
              <a:extLst>
                <a:ext uri="{FF2B5EF4-FFF2-40B4-BE49-F238E27FC236}">
                  <a16:creationId xmlns:a16="http://schemas.microsoft.com/office/drawing/2014/main" id="{B0E53114-663D-492F-848A-826E6CE22E37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67" name="Round Same Side Corner Rectangle 69">
                <a:extLst>
                  <a:ext uri="{FF2B5EF4-FFF2-40B4-BE49-F238E27FC236}">
                    <a16:creationId xmlns:a16="http://schemas.microsoft.com/office/drawing/2014/main" id="{86DFD09B-E419-4E8A-B9B1-4DB3FB16E54E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Parallelogram 68">
                <a:extLst>
                  <a:ext uri="{FF2B5EF4-FFF2-40B4-BE49-F238E27FC236}">
                    <a16:creationId xmlns:a16="http://schemas.microsoft.com/office/drawing/2014/main" id="{9FF23DD0-0048-4398-839D-FD311508680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7F148E4A-F9AC-4DD8-94D9-AA9D20AABCDA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3" name="Group 76">
            <a:extLst>
              <a:ext uri="{FF2B5EF4-FFF2-40B4-BE49-F238E27FC236}">
                <a16:creationId xmlns:a16="http://schemas.microsoft.com/office/drawing/2014/main" id="{D562D35B-45DD-45F4-8997-4DDA8D2FECBC}"/>
              </a:ext>
            </a:extLst>
          </p:cNvPr>
          <p:cNvGrpSpPr/>
          <p:nvPr/>
        </p:nvGrpSpPr>
        <p:grpSpPr>
          <a:xfrm>
            <a:off x="6444342" y="1438963"/>
            <a:ext cx="4368800" cy="1523999"/>
            <a:chOff x="4800600" y="3638550"/>
            <a:chExt cx="3276600" cy="1142999"/>
          </a:xfrm>
        </p:grpSpPr>
        <p:grpSp>
          <p:nvGrpSpPr>
            <p:cNvPr id="75" name="Group 68">
              <a:extLst>
                <a:ext uri="{FF2B5EF4-FFF2-40B4-BE49-F238E27FC236}">
                  <a16:creationId xmlns:a16="http://schemas.microsoft.com/office/drawing/2014/main" id="{1253A287-1B30-4D08-81E1-2F94EDA4F6A0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7" name="Round Same Side Corner Rectangle 69">
                <a:extLst>
                  <a:ext uri="{FF2B5EF4-FFF2-40B4-BE49-F238E27FC236}">
                    <a16:creationId xmlns:a16="http://schemas.microsoft.com/office/drawing/2014/main" id="{03BFC46E-A93E-49B8-ABD2-0FF7E964F2F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8" name="Parallelogram 77">
                <a:extLst>
                  <a:ext uri="{FF2B5EF4-FFF2-40B4-BE49-F238E27FC236}">
                    <a16:creationId xmlns:a16="http://schemas.microsoft.com/office/drawing/2014/main" id="{930B621F-E147-4052-AD59-C0A9122A3F98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A6DAB7BC-1501-4A09-81DA-40D2FD485125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4E99FF0-874D-4C5F-852A-D11E79FA603D}"/>
              </a:ext>
            </a:extLst>
          </p:cNvPr>
          <p:cNvSpPr txBox="1"/>
          <p:nvPr/>
        </p:nvSpPr>
        <p:spPr>
          <a:xfrm>
            <a:off x="1854200" y="3410635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AA12D0-DF0D-4B05-B21A-6CD94F0F8C03}"/>
              </a:ext>
            </a:extLst>
          </p:cNvPr>
          <p:cNvSpPr txBox="1"/>
          <p:nvPr/>
        </p:nvSpPr>
        <p:spPr>
          <a:xfrm>
            <a:off x="1774371" y="5092767"/>
            <a:ext cx="350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Windows.</a:t>
            </a:r>
            <a:endParaRPr lang="en-US" sz="1333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46FF6A-CBCF-4FFE-ADBA-140C9F6CD70D}"/>
              </a:ext>
            </a:extLst>
          </p:cNvPr>
          <p:cNvSpPr txBox="1"/>
          <p:nvPr/>
        </p:nvSpPr>
        <p:spPr>
          <a:xfrm>
            <a:off x="7187706" y="3207435"/>
            <a:ext cx="300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49F4D6-48EB-4E02-B6C4-CD3B1AD8B1D9}"/>
              </a:ext>
            </a:extLst>
          </p:cNvPr>
          <p:cNvSpPr txBox="1"/>
          <p:nvPr/>
        </p:nvSpPr>
        <p:spPr>
          <a:xfrm>
            <a:off x="7139578" y="1518568"/>
            <a:ext cx="318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KHUYẾT ĐIỂM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85D2C58-C89A-4BBA-8271-320524A57AEF}"/>
              </a:ext>
            </a:extLst>
          </p:cNvPr>
          <p:cNvSpPr/>
          <p:nvPr/>
        </p:nvSpPr>
        <p:spPr>
          <a:xfrm>
            <a:off x="4506558" y="77194"/>
            <a:ext cx="3178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+mn-ea"/>
                <a:sym typeface="+mn-lt"/>
              </a:rPr>
              <a:t>ĐÁNH GIÁ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FEFABF5-AF04-481D-AE6C-D206F7077F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40" y="862312"/>
            <a:ext cx="1267079" cy="950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Kiểu 3D 42" descr="Water Planet">
                <a:extLst>
                  <a:ext uri="{FF2B5EF4-FFF2-40B4-BE49-F238E27FC236}">
                    <a16:creationId xmlns:a16="http://schemas.microsoft.com/office/drawing/2014/main" id="{71BA04A6-A330-4881-84CB-6772079FF9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Kiểu 3D 42" descr="Water Planet">
                <a:extLst>
                  <a:ext uri="{FF2B5EF4-FFF2-40B4-BE49-F238E27FC236}">
                    <a16:creationId xmlns:a16="http://schemas.microsoft.com/office/drawing/2014/main" id="{71BA04A6-A330-4881-84CB-6772079FF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D23F92C6-FFBB-4CB4-A93F-41D8F4447613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1630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8" grpId="0"/>
      <p:bldP spid="79" grpId="0"/>
      <p:bldP spid="80" grpId="0"/>
      <p:bldP spid="81" grpId="0"/>
      <p:bldP spid="82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4000" y="6409267"/>
            <a:ext cx="508000" cy="366184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" name="Group 58"/>
          <p:cNvGrpSpPr/>
          <p:nvPr/>
        </p:nvGrpSpPr>
        <p:grpSpPr>
          <a:xfrm>
            <a:off x="1704803" y="2037620"/>
            <a:ext cx="2979093" cy="1579435"/>
            <a:chOff x="7174194" y="1246816"/>
            <a:chExt cx="2004043" cy="1184576"/>
          </a:xfrm>
          <a:solidFill>
            <a:schemeClr val="tx1">
              <a:alpha val="30000"/>
            </a:schemeClr>
          </a:solidFill>
        </p:grpSpPr>
        <p:sp>
          <p:nvSpPr>
            <p:cNvPr id="53" name="TextBox 52"/>
            <p:cNvSpPr txBox="1"/>
            <p:nvPr/>
          </p:nvSpPr>
          <p:spPr>
            <a:xfrm>
              <a:off x="7174425" y="1600395"/>
              <a:ext cx="2003812" cy="8309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cường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số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lượng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hoạt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ổn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74194" y="1246816"/>
              <a:ext cx="1221152" cy="3231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 err="1">
                  <a:solidFill>
                    <a:schemeClr val="accent1"/>
                  </a:solidFill>
                </a:rPr>
                <a:t>Thuật</a:t>
              </a:r>
              <a:r>
                <a:rPr lang="en-US" altLang="zh-CN" sz="2800" b="1" dirty="0">
                  <a:solidFill>
                    <a:schemeClr val="accent1"/>
                  </a:solidFill>
                </a:rPr>
                <a:t> </a:t>
              </a:r>
              <a:r>
                <a:rPr lang="en-US" altLang="zh-CN" sz="2800" b="1" dirty="0" err="1">
                  <a:solidFill>
                    <a:schemeClr val="accent1"/>
                  </a:solidFill>
                </a:rPr>
                <a:t>toán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64"/>
          <p:cNvGrpSpPr/>
          <p:nvPr/>
        </p:nvGrpSpPr>
        <p:grpSpPr>
          <a:xfrm rot="19223737">
            <a:off x="4785224" y="2745364"/>
            <a:ext cx="2387944" cy="2387944"/>
            <a:chOff x="3274424" y="1575559"/>
            <a:chExt cx="2253978" cy="2253978"/>
          </a:xfrm>
        </p:grpSpPr>
        <p:sp>
          <p:nvSpPr>
            <p:cNvPr id="58" name="Oval 57"/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accent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" name="Group 86"/>
          <p:cNvGrpSpPr/>
          <p:nvPr/>
        </p:nvGrpSpPr>
        <p:grpSpPr>
          <a:xfrm rot="8404606">
            <a:off x="5659467" y="2724715"/>
            <a:ext cx="2210029" cy="1207349"/>
            <a:chOff x="3990975" y="2525713"/>
            <a:chExt cx="1697038" cy="927100"/>
          </a:xfrm>
        </p:grpSpPr>
        <p:sp>
          <p:nvSpPr>
            <p:cNvPr id="4113" name="Freeform 17"/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" name="Group 58"/>
          <p:cNvGrpSpPr/>
          <p:nvPr/>
        </p:nvGrpSpPr>
        <p:grpSpPr>
          <a:xfrm>
            <a:off x="1675625" y="4228366"/>
            <a:ext cx="2671750" cy="1280711"/>
            <a:chOff x="7174424" y="1391504"/>
            <a:chExt cx="2003812" cy="960533"/>
          </a:xfrm>
          <a:solidFill>
            <a:schemeClr val="tx1">
              <a:alpha val="30000"/>
            </a:schemeClr>
          </a:solidFill>
        </p:grpSpPr>
        <p:sp>
          <p:nvSpPr>
            <p:cNvPr id="68" name="TextBox 67"/>
            <p:cNvSpPr txBox="1"/>
            <p:nvPr/>
          </p:nvSpPr>
          <p:spPr>
            <a:xfrm>
              <a:off x="7174424" y="1728789"/>
              <a:ext cx="2003812" cy="62324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CSDL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lớn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phản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hồi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dạng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174424" y="1391504"/>
              <a:ext cx="1308050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</a:rPr>
                <a:t>C</a:t>
              </a:r>
              <a:r>
                <a:rPr lang="vi-VN" altLang="zh-CN" sz="2400" b="1" dirty="0">
                  <a:solidFill>
                    <a:schemeClr val="accent2"/>
                  </a:solidFill>
                </a:rPr>
                <a:t>ơ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sở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dữ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liệu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7846066" y="2107756"/>
            <a:ext cx="2623874" cy="1789435"/>
            <a:chOff x="7571451" y="1297065"/>
            <a:chExt cx="1775026" cy="1342075"/>
          </a:xfrm>
          <a:solidFill>
            <a:schemeClr val="tx1">
              <a:alpha val="30000"/>
            </a:schemeClr>
          </a:solidFill>
        </p:grpSpPr>
        <p:sp>
          <p:nvSpPr>
            <p:cNvPr id="73" name="TextBox 72"/>
            <p:cNvSpPr txBox="1"/>
            <p:nvPr/>
          </p:nvSpPr>
          <p:spPr>
            <a:xfrm>
              <a:off x="7571451" y="1600395"/>
              <a:ext cx="1775025" cy="103874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Chỉnh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ngày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càng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thân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nghiệm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tốt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591462" y="1297065"/>
              <a:ext cx="755015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</a:rPr>
                <a:t>UI &amp; UX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58"/>
          <p:cNvGrpSpPr/>
          <p:nvPr/>
        </p:nvGrpSpPr>
        <p:grpSpPr>
          <a:xfrm>
            <a:off x="7923535" y="4364673"/>
            <a:ext cx="2490938" cy="950612"/>
            <a:chOff x="7478275" y="1391504"/>
            <a:chExt cx="1868203" cy="712959"/>
          </a:xfrm>
          <a:solidFill>
            <a:schemeClr val="tx1">
              <a:alpha val="30000"/>
            </a:schemeClr>
          </a:solidFill>
        </p:grpSpPr>
        <p:sp>
          <p:nvSpPr>
            <p:cNvPr id="80" name="TextBox 79"/>
            <p:cNvSpPr txBox="1"/>
            <p:nvPr/>
          </p:nvSpPr>
          <p:spPr>
            <a:xfrm>
              <a:off x="7478275" y="1688964"/>
              <a:ext cx="1868202" cy="41549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Nâng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tầm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thành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AI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lớn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mạnh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110836" y="1391504"/>
              <a:ext cx="235642" cy="3231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accent4"/>
                  </a:solidFill>
                </a:rPr>
                <a:t>AI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FE50A-BFE6-4A79-8739-A66F92D04E44}"/>
              </a:ext>
            </a:extLst>
          </p:cNvPr>
          <p:cNvGrpSpPr/>
          <p:nvPr/>
        </p:nvGrpSpPr>
        <p:grpSpPr>
          <a:xfrm>
            <a:off x="770154" y="4333736"/>
            <a:ext cx="785277" cy="786992"/>
            <a:chOff x="770154" y="4333736"/>
            <a:chExt cx="785277" cy="786992"/>
          </a:xfrm>
        </p:grpSpPr>
        <p:sp>
          <p:nvSpPr>
            <p:cNvPr id="91" name="Oval 12"/>
            <p:cNvSpPr>
              <a:spLocks noChangeArrowheads="1"/>
            </p:cNvSpPr>
            <p:nvPr/>
          </p:nvSpPr>
          <p:spPr bwMode="auto">
            <a:xfrm>
              <a:off x="770154" y="4333736"/>
              <a:ext cx="785277" cy="78699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B793A0-01DC-4CB6-BE4D-358AD0F6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3" y="4448847"/>
              <a:ext cx="530735" cy="53073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5FE598-090C-4858-9571-E3534CEEBC2A}"/>
              </a:ext>
            </a:extLst>
          </p:cNvPr>
          <p:cNvGrpSpPr/>
          <p:nvPr/>
        </p:nvGrpSpPr>
        <p:grpSpPr>
          <a:xfrm>
            <a:off x="767820" y="1894961"/>
            <a:ext cx="781848" cy="786992"/>
            <a:chOff x="767820" y="1894961"/>
            <a:chExt cx="781848" cy="786992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767820" y="1894961"/>
              <a:ext cx="781848" cy="78699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2FA360-7851-4530-9217-47CD9BD2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38" y="2021312"/>
              <a:ext cx="534290" cy="53429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2222F-8607-41D1-91A6-D57B9FE5588E}"/>
              </a:ext>
            </a:extLst>
          </p:cNvPr>
          <p:cNvGrpSpPr/>
          <p:nvPr/>
        </p:nvGrpSpPr>
        <p:grpSpPr>
          <a:xfrm>
            <a:off x="10624997" y="2133516"/>
            <a:ext cx="783564" cy="781849"/>
            <a:chOff x="10569529" y="2371146"/>
            <a:chExt cx="783564" cy="781849"/>
          </a:xfrm>
        </p:grpSpPr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10569529" y="2371146"/>
              <a:ext cx="783564" cy="7818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816B70-B133-44B4-BAC0-C32486E0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2495916"/>
              <a:ext cx="541520" cy="54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C79A2-7F43-4680-B358-EF7A65DAEF3E}"/>
              </a:ext>
            </a:extLst>
          </p:cNvPr>
          <p:cNvGrpSpPr/>
          <p:nvPr/>
        </p:nvGrpSpPr>
        <p:grpSpPr>
          <a:xfrm>
            <a:off x="10569528" y="4544422"/>
            <a:ext cx="781848" cy="786992"/>
            <a:chOff x="10569529" y="4206749"/>
            <a:chExt cx="781848" cy="786992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0569529" y="4206749"/>
              <a:ext cx="781848" cy="786992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4B9BE4-399E-457D-A679-44D46D56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4339979"/>
              <a:ext cx="541520" cy="541520"/>
            </a:xfrm>
            <a:prstGeom prst="rect">
              <a:avLst/>
            </a:prstGeom>
          </p:spPr>
        </p:pic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6380B0C7-A005-47E4-B130-72FB46E4DD79}"/>
              </a:ext>
            </a:extLst>
          </p:cNvPr>
          <p:cNvSpPr/>
          <p:nvPr/>
        </p:nvSpPr>
        <p:spPr>
          <a:xfrm>
            <a:off x="2992695" y="678594"/>
            <a:ext cx="6167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H</a:t>
            </a:r>
            <a:r>
              <a:rPr lang="vi-VN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Ư</a:t>
            </a:r>
            <a:r>
              <a:rPr lang="en-US" altLang="zh-CN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ỚNG PHÁT TRIỂN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Kiểu 3D 41" descr="Water Planet">
                <a:extLst>
                  <a:ext uri="{FF2B5EF4-FFF2-40B4-BE49-F238E27FC236}">
                    <a16:creationId xmlns:a16="http://schemas.microsoft.com/office/drawing/2014/main" id="{B297A3A7-9CA0-46EA-9E0A-F5D857A31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Kiểu 3D 41" descr="Water Planet">
                <a:extLst>
                  <a:ext uri="{FF2B5EF4-FFF2-40B4-BE49-F238E27FC236}">
                    <a16:creationId xmlns:a16="http://schemas.microsoft.com/office/drawing/2014/main" id="{B297A3A7-9CA0-46EA-9E0A-F5D857A31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8611241E-3B5E-48BE-BA40-39E60524C06F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197346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2372765-1538-42C6-9273-DEDC45D8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22</a:t>
            </a:fld>
            <a:endParaRPr lang="en-US"/>
          </a:p>
        </p:txBody>
      </p:sp>
      <p:pic>
        <p:nvPicPr>
          <p:cNvPr id="23554" name="Picture 2" descr="Image result for any questions gif cute">
            <a:extLst>
              <a:ext uri="{FF2B5EF4-FFF2-40B4-BE49-F238E27FC236}">
                <a16:creationId xmlns:a16="http://schemas.microsoft.com/office/drawing/2014/main" id="{631BDD4D-5599-4C27-AF14-8248429C73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350900"/>
            <a:ext cx="3429000" cy="2571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C9B0D943-E027-4356-8997-B2A404C855D0}"/>
              </a:ext>
            </a:extLst>
          </p:cNvPr>
          <p:cNvSpPr/>
          <p:nvPr/>
        </p:nvSpPr>
        <p:spPr>
          <a:xfrm>
            <a:off x="3885298" y="1261873"/>
            <a:ext cx="442140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ĐẶT CÂU HỎI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DF3C2733-55B9-4036-A719-629E03B40E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39481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DF3C2733-55B9-4036-A719-629E03B40E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A30DA6C-4D22-4394-9C84-5B79B1F33887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354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976B989-69A0-4FCB-89C6-7F7740CD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23</a:t>
            </a:fld>
            <a:endParaRPr lang="en-US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84BF62E-F558-480B-943F-32B7358DB8C0}"/>
              </a:ext>
            </a:extLst>
          </p:cNvPr>
          <p:cNvSpPr/>
          <p:nvPr/>
        </p:nvSpPr>
        <p:spPr>
          <a:xfrm>
            <a:off x="2860178" y="533452"/>
            <a:ext cx="6471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TÀI LIỆU THAM KHẢO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506" name="Picture 2" descr="Image result for magnifying glass gif">
            <a:extLst>
              <a:ext uri="{FF2B5EF4-FFF2-40B4-BE49-F238E27FC236}">
                <a16:creationId xmlns:a16="http://schemas.microsoft.com/office/drawing/2014/main" id="{6C9E21CC-054D-4FB0-8462-23270C2913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35" y="4931082"/>
            <a:ext cx="2220729" cy="1248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D193304-690F-4385-8489-14B92288A54D}"/>
              </a:ext>
            </a:extLst>
          </p:cNvPr>
          <p:cNvSpPr/>
          <p:nvPr/>
        </p:nvSpPr>
        <p:spPr>
          <a:xfrm>
            <a:off x="2464820" y="2274838"/>
            <a:ext cx="7854837" cy="230832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465138" indent="-465138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[1] Marc Loy, Robert Eckstein, Dave Wood, James Elliott, Brian Cole, “Java Swing”. </a:t>
            </a:r>
          </a:p>
          <a:p>
            <a:pPr marL="465138" indent="-465138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[2] Robert C. Martin, “Clean Code: A Handbook of Agile Software Craftsmanship”. </a:t>
            </a:r>
          </a:p>
          <a:p>
            <a:pPr marL="508000" indent="-508000">
              <a:tabLst>
                <a:tab pos="682625" algn="l"/>
              </a:tabLst>
            </a:pPr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[3] Stack Overflow, https://stackoverflow.com </a:t>
            </a:r>
          </a:p>
          <a:p>
            <a:pPr marL="508000" indent="-508000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[4] Wikipedia, https://en.wikipedia.org/wiki </a:t>
            </a:r>
            <a:endParaRPr lang="en-US" sz="2400" b="1" cap="none" spc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A1C9844-F13E-4331-9DC0-DAAA2A9677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0026666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A1C9844-F13E-4331-9DC0-DAAA2A9677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73C8F48-6017-4FAF-BFA9-0C335F272C63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2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39412" y="1039867"/>
            <a:ext cx="6263065" cy="12000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CẢM ƠN</a:t>
            </a:r>
            <a:endParaRPr lang="zh-CN" altLang="en-US" sz="7198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08720" y="2239875"/>
            <a:ext cx="812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CÔ VÀ CÁC BẠN ĐÃ LẮNG NGHE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1026" name="Picture 2" descr="Image result for thank you gif png">
            <a:extLst>
              <a:ext uri="{FF2B5EF4-FFF2-40B4-BE49-F238E27FC236}">
                <a16:creationId xmlns:a16="http://schemas.microsoft.com/office/drawing/2014/main" id="{0846E037-BB52-42E2-9A23-50131F5E62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12" y="3001274"/>
            <a:ext cx="4533975" cy="32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E6C70CA0-CAD3-4593-BD32-C5FC64694F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E6C70CA0-CAD3-4593-BD32-C5FC64694F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8AC7CF1D-BA51-4AF9-A933-F3C068492544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75614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16111" y="2884143"/>
            <a:ext cx="535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GIỚI THIỆU CHUNG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77239" y="6224597"/>
            <a:ext cx="423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EC715-D51C-4593-AE3F-FBA209609DE0}"/>
              </a:ext>
            </a:extLst>
          </p:cNvPr>
          <p:cNvGrpSpPr/>
          <p:nvPr/>
        </p:nvGrpSpPr>
        <p:grpSpPr>
          <a:xfrm>
            <a:off x="5297717" y="1147780"/>
            <a:ext cx="1596569" cy="2643527"/>
            <a:chOff x="5486401" y="2047794"/>
            <a:chExt cx="1143173" cy="2077130"/>
          </a:xfrm>
        </p:grpSpPr>
        <p:sp>
          <p:nvSpPr>
            <p:cNvPr id="9" name="文本框 8"/>
            <p:cNvSpPr txBox="1"/>
            <p:nvPr/>
          </p:nvSpPr>
          <p:spPr>
            <a:xfrm>
              <a:off x="5586054" y="2185932"/>
              <a:ext cx="9438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486401" y="2047794"/>
              <a:ext cx="1143173" cy="1143173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FAFBB1F8-29F6-42FE-B652-61F239A5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21824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FAFBB1F8-29F6-42FE-B652-61F239A5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D32404A4-52CF-439E-99A5-8CC3B473A1D6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074" name="Picture 2" descr="Image result for INTRO gif png">
            <a:extLst>
              <a:ext uri="{FF2B5EF4-FFF2-40B4-BE49-F238E27FC236}">
                <a16:creationId xmlns:a16="http://schemas.microsoft.com/office/drawing/2014/main" id="{E488043B-39B7-4210-9DCF-9A65F859F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0" y="3535480"/>
            <a:ext cx="3957378" cy="27701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11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8581157-90A3-4C3B-9616-6E82521C6169}"/>
              </a:ext>
            </a:extLst>
          </p:cNvPr>
          <p:cNvSpPr/>
          <p:nvPr/>
        </p:nvSpPr>
        <p:spPr>
          <a:xfrm>
            <a:off x="3381628" y="688151"/>
            <a:ext cx="58801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THÀNH VIÊN NHÓM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Kiểu 3D 2" descr="Water Planet">
                <a:extLst>
                  <a:ext uri="{FF2B5EF4-FFF2-40B4-BE49-F238E27FC236}">
                    <a16:creationId xmlns:a16="http://schemas.microsoft.com/office/drawing/2014/main" id="{71C00002-F0E4-40EC-9A70-0123730C9C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39481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Kiểu 3D 2" descr="Water Planet">
                <a:extLst>
                  <a:ext uri="{FF2B5EF4-FFF2-40B4-BE49-F238E27FC236}">
                    <a16:creationId xmlns:a16="http://schemas.microsoft.com/office/drawing/2014/main" id="{71C00002-F0E4-40EC-9A70-0123730C9C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AEDBDF4-C81E-4114-97A2-55D4F0BDD959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35281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Arrow 39"/>
          <p:cNvSpPr/>
          <p:nvPr/>
        </p:nvSpPr>
        <p:spPr>
          <a:xfrm>
            <a:off x="863600" y="2531901"/>
            <a:ext cx="10464800" cy="2641600"/>
          </a:xfrm>
          <a:prstGeom prst="rightArrow">
            <a:avLst>
              <a:gd name="adj1" fmla="val 63748"/>
              <a:gd name="adj2" fmla="val 495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1582347" y="3217972"/>
            <a:ext cx="1943195" cy="13734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Rounded Rectangle 41"/>
          <p:cNvSpPr/>
          <p:nvPr/>
        </p:nvSpPr>
        <p:spPr>
          <a:xfrm>
            <a:off x="3795988" y="3154472"/>
            <a:ext cx="1943195" cy="137343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6046417" y="3154472"/>
            <a:ext cx="1943195" cy="137343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Rounded Rectangle 43"/>
          <p:cNvSpPr/>
          <p:nvPr/>
        </p:nvSpPr>
        <p:spPr>
          <a:xfrm>
            <a:off x="8318405" y="3154472"/>
            <a:ext cx="1943195" cy="137343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3" name="Straight Connector 52"/>
          <p:cNvCxnSpPr/>
          <p:nvPr/>
        </p:nvCxnSpPr>
        <p:spPr>
          <a:xfrm rot="5400000" flipH="1" flipV="1">
            <a:off x="2186825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436018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 flipV="1">
            <a:off x="7042045" y="2544875"/>
            <a:ext cx="0" cy="711197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 flipV="1">
            <a:off x="9291239" y="2544876"/>
            <a:ext cx="0" cy="711196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6"/>
          <p:cNvGrpSpPr/>
          <p:nvPr/>
        </p:nvGrpSpPr>
        <p:grpSpPr>
          <a:xfrm>
            <a:off x="1389860" y="4889105"/>
            <a:ext cx="1943195" cy="1373262"/>
            <a:chOff x="529077" y="1363501"/>
            <a:chExt cx="1313030" cy="1029945"/>
          </a:xfrm>
          <a:solidFill>
            <a:schemeClr val="tx1">
              <a:alpha val="30000"/>
            </a:schemeClr>
          </a:solidFill>
        </p:grpSpPr>
        <p:sp>
          <p:nvSpPr>
            <p:cNvPr id="69" name="TextBox 68"/>
            <p:cNvSpPr txBox="1"/>
            <p:nvPr/>
          </p:nvSpPr>
          <p:spPr>
            <a:xfrm>
              <a:off x="529077" y="1654783"/>
              <a:ext cx="1313030" cy="73866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Lấy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ởng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ty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nghệ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Apple - Siri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78701" y="1363501"/>
              <a:ext cx="718135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TRỢ LÝ ẢO</a:t>
              </a:r>
            </a:p>
          </p:txBody>
        </p:sp>
      </p:grpSp>
      <p:grpSp>
        <p:nvGrpSpPr>
          <p:cNvPr id="5" name="Group 56"/>
          <p:cNvGrpSpPr/>
          <p:nvPr/>
        </p:nvGrpSpPr>
        <p:grpSpPr>
          <a:xfrm>
            <a:off x="3795989" y="4889103"/>
            <a:ext cx="1943196" cy="1558454"/>
            <a:chOff x="507585" y="1363501"/>
            <a:chExt cx="1457397" cy="1168840"/>
          </a:xfrm>
          <a:solidFill>
            <a:schemeClr val="tx1">
              <a:alpha val="30000"/>
            </a:schemeClr>
          </a:solidFill>
        </p:grpSpPr>
        <p:sp>
          <p:nvSpPr>
            <p:cNvPr id="72" name="TextBox 71"/>
            <p:cNvSpPr txBox="1"/>
            <p:nvPr/>
          </p:nvSpPr>
          <p:spPr>
            <a:xfrm>
              <a:off x="507585" y="1609012"/>
              <a:ext cx="1457397" cy="92332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muốn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mọi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kết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nối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cả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qua 1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phần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mềm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duy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nhất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36008" y="1363501"/>
              <a:ext cx="603530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KẾT NỐI</a:t>
              </a:r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6170181" y="4886051"/>
            <a:ext cx="1819432" cy="1088116"/>
            <a:chOff x="570632" y="1363501"/>
            <a:chExt cx="1364574" cy="816085"/>
          </a:xfrm>
          <a:solidFill>
            <a:schemeClr val="tx1">
              <a:alpha val="30000"/>
            </a:schemeClr>
          </a:solidFill>
        </p:grpSpPr>
        <p:sp>
          <p:nvSpPr>
            <p:cNvPr id="77" name="TextBox 76"/>
            <p:cNvSpPr txBox="1"/>
            <p:nvPr/>
          </p:nvSpPr>
          <p:spPr>
            <a:xfrm>
              <a:off x="570632" y="1625589"/>
              <a:ext cx="1364574" cy="5539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tiếng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Nhật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Sekai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 </a:t>
              </a:r>
              <a:r>
                <a:rPr lang="ja-JP" altLang="en-US" sz="16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世界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nghĩa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là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04745" y="1363501"/>
              <a:ext cx="666049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THẾ GIỚI</a:t>
              </a: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447634" y="4886051"/>
            <a:ext cx="1684736" cy="1311250"/>
            <a:chOff x="689681" y="1363501"/>
            <a:chExt cx="1067858" cy="983436"/>
          </a:xfrm>
          <a:solidFill>
            <a:schemeClr val="tx1">
              <a:alpha val="30000"/>
            </a:schemeClr>
          </a:solidFill>
        </p:grpSpPr>
        <p:sp>
          <p:nvSpPr>
            <p:cNvPr id="81" name="TextBox 80"/>
            <p:cNvSpPr txBox="1"/>
            <p:nvPr/>
          </p:nvSpPr>
          <p:spPr>
            <a:xfrm>
              <a:off x="689681" y="1608274"/>
              <a:ext cx="1067858" cy="73866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Chữ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nhỏ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đứng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đầu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tr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141260" y="1363501"/>
              <a:ext cx="193010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ẢO</a:t>
              </a:r>
            </a:p>
          </p:txBody>
        </p:sp>
      </p:grpSp>
      <p:sp>
        <p:nvSpPr>
          <p:cNvPr id="36" name="Oval 35"/>
          <p:cNvSpPr>
            <a:spLocks noChangeAspect="1"/>
          </p:cNvSpPr>
          <p:nvPr/>
        </p:nvSpPr>
        <p:spPr>
          <a:xfrm>
            <a:off x="2100422" y="1622498"/>
            <a:ext cx="882725" cy="88346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01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4351219" y="1609527"/>
            <a:ext cx="882725" cy="88346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02</a:t>
            </a:r>
            <a:endParaRPr lang="en-US" sz="2133" b="1" dirty="0">
              <a:latin typeface="+mj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6618324" y="1622498"/>
            <a:ext cx="882725" cy="88346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03</a:t>
            </a:r>
            <a:endParaRPr lang="en-US" sz="2133" b="1" dirty="0">
              <a:latin typeface="+mj-l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8859490" y="1622490"/>
            <a:ext cx="882725" cy="88346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04</a:t>
            </a:r>
            <a:endParaRPr lang="en-US" sz="2133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CFC91-B356-4BB9-925E-76EB903B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5</a:t>
            </a:fld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184EDE4-E2B3-4C36-A54B-6598DFF90C35}"/>
              </a:ext>
            </a:extLst>
          </p:cNvPr>
          <p:cNvSpPr/>
          <p:nvPr/>
        </p:nvSpPr>
        <p:spPr>
          <a:xfrm>
            <a:off x="4149908" y="484952"/>
            <a:ext cx="28921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Ý T</a:t>
            </a:r>
            <a:r>
              <a:rPr lang="vi-VN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Ư</a:t>
            </a:r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ỞNG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Image result for idea gif transparent">
            <a:extLst>
              <a:ext uri="{FF2B5EF4-FFF2-40B4-BE49-F238E27FC236}">
                <a16:creationId xmlns:a16="http://schemas.microsoft.com/office/drawing/2014/main" id="{1148FF61-F5BB-45B4-AFF6-A23FD7803C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59" y="-172639"/>
            <a:ext cx="1666675" cy="16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Kiểu 3D 31" descr="Water Planet">
                <a:extLst>
                  <a:ext uri="{FF2B5EF4-FFF2-40B4-BE49-F238E27FC236}">
                    <a16:creationId xmlns:a16="http://schemas.microsoft.com/office/drawing/2014/main" id="{EE1F90AF-CFAE-4F20-AB2F-430514E1E6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Kiểu 3D 31" descr="Water Planet">
                <a:extLst>
                  <a:ext uri="{FF2B5EF4-FFF2-40B4-BE49-F238E27FC236}">
                    <a16:creationId xmlns:a16="http://schemas.microsoft.com/office/drawing/2014/main" id="{EE1F90AF-CFAE-4F20-AB2F-430514E1E6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C9AF7C82-4763-4202-8957-19762E5206A8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Hình ảnh 8" descr="Ảnh có chứa mẫu họa&#10;&#10;Mô tả được tạo tự động">
            <a:extLst>
              <a:ext uri="{FF2B5EF4-FFF2-40B4-BE49-F238E27FC236}">
                <a16:creationId xmlns:a16="http://schemas.microsoft.com/office/drawing/2014/main" id="{627519E1-C63D-4308-AAF8-DF7203E62F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832" y="3213247"/>
            <a:ext cx="634039" cy="1255885"/>
          </a:xfrm>
          <a:prstGeom prst="rect">
            <a:avLst/>
          </a:prstGeom>
        </p:spPr>
      </p:pic>
      <p:pic>
        <p:nvPicPr>
          <p:cNvPr id="11" name="Hình ảnh 10" descr="Ảnh có chứa bộ đồ ăn, đĩa&#10;&#10;Mô tả được tạo tự động">
            <a:extLst>
              <a:ext uri="{FF2B5EF4-FFF2-40B4-BE49-F238E27FC236}">
                <a16:creationId xmlns:a16="http://schemas.microsoft.com/office/drawing/2014/main" id="{E1A4B434-CC2C-416A-BD9F-416DF8FABE8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t="3144"/>
          <a:stretch/>
        </p:blipFill>
        <p:spPr>
          <a:xfrm>
            <a:off x="6096000" y="3282283"/>
            <a:ext cx="1872670" cy="1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9846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36" grpId="0" animBg="1"/>
      <p:bldP spid="54" grpId="0" animBg="1"/>
      <p:bldP spid="57" grpId="0" animBg="1"/>
      <p:bldP spid="60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24680-3298-41A1-B267-1DB37799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67" y="0"/>
            <a:ext cx="5289935" cy="5289935"/>
          </a:xfrm>
          <a:prstGeom prst="rect">
            <a:avLst/>
          </a:prstGeom>
        </p:spPr>
      </p:pic>
      <p:sp>
        <p:nvSpPr>
          <p:cNvPr id="15" name="文本框 27">
            <a:extLst>
              <a:ext uri="{FF2B5EF4-FFF2-40B4-BE49-F238E27FC236}">
                <a16:creationId xmlns:a16="http://schemas.microsoft.com/office/drawing/2014/main" id="{5005368F-D4E6-4C4B-83F0-E1B22C5EB7F7}"/>
              </a:ext>
            </a:extLst>
          </p:cNvPr>
          <p:cNvSpPr txBox="1"/>
          <p:nvPr/>
        </p:nvSpPr>
        <p:spPr>
          <a:xfrm>
            <a:off x="3277667" y="4511903"/>
            <a:ext cx="5636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+mn-ea"/>
                <a:sym typeface="+mn-lt"/>
              </a:rPr>
              <a:t>Convenient experience</a:t>
            </a:r>
            <a:endParaRPr lang="zh-CN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B087E-9A85-4167-BD4B-0C45CFDC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44" y="347662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Káº¿t quáº£ hÃ¬nh áº£nh cho earth png transparent">
            <a:extLst>
              <a:ext uri="{FF2B5EF4-FFF2-40B4-BE49-F238E27FC236}">
                <a16:creationId xmlns:a16="http://schemas.microsoft.com/office/drawing/2014/main" id="{AF4567D0-709D-4341-9A7B-25633F66E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3" y="90351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2425BD-AAFE-4BD7-BB01-A24B3584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Kiểu 3D 7" descr="Water Planet">
                <a:extLst>
                  <a:ext uri="{FF2B5EF4-FFF2-40B4-BE49-F238E27FC236}">
                    <a16:creationId xmlns:a16="http://schemas.microsoft.com/office/drawing/2014/main" id="{B11B93BE-1D8E-4F7E-BD96-0F54AF122C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Kiểu 3D 7" descr="Water Planet">
                <a:extLst>
                  <a:ext uri="{FF2B5EF4-FFF2-40B4-BE49-F238E27FC236}">
                    <a16:creationId xmlns:a16="http://schemas.microsoft.com/office/drawing/2014/main" id="{B11B93BE-1D8E-4F7E-BD96-0F54AF122C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2903DCE-5F80-464F-BC11-52F38CAC3FBF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59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5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201065" y="3362823"/>
            <a:ext cx="3688500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Java &amp; Swing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3E6B45-472B-4CB6-9104-E1E406A0F746}"/>
              </a:ext>
            </a:extLst>
          </p:cNvPr>
          <p:cNvGrpSpPr/>
          <p:nvPr/>
        </p:nvGrpSpPr>
        <p:grpSpPr>
          <a:xfrm>
            <a:off x="5201015" y="1695921"/>
            <a:ext cx="1524231" cy="1524231"/>
            <a:chOff x="5201015" y="1695921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305727" y="1919427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01015" y="1695921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C6103F75-504D-43D2-A623-81E0B352E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C6103F75-504D-43D2-A623-81E0B352E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A0A4774D-E6DB-4562-92CE-C4B70D996924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9458" name="Picture 2" descr="Image result for JAVA gif transparent">
            <a:extLst>
              <a:ext uri="{FF2B5EF4-FFF2-40B4-BE49-F238E27FC236}">
                <a16:creationId xmlns:a16="http://schemas.microsoft.com/office/drawing/2014/main" id="{83DA7849-51AD-442A-9CC3-1173FFE9DC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36" y="74602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9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"/>
          <p:cNvGrpSpPr/>
          <p:nvPr/>
        </p:nvGrpSpPr>
        <p:grpSpPr>
          <a:xfrm>
            <a:off x="1172454" y="1777909"/>
            <a:ext cx="3064933" cy="1138767"/>
            <a:chOff x="1054100" y="1266825"/>
            <a:chExt cx="2298700" cy="854075"/>
          </a:xfrm>
        </p:grpSpPr>
        <p:sp>
          <p:nvSpPr>
            <p:cNvPr id="3077" name="Freeform 5"/>
            <p:cNvSpPr>
              <a:spLocks/>
            </p:cNvSpPr>
            <p:nvPr/>
          </p:nvSpPr>
          <p:spPr bwMode="auto">
            <a:xfrm>
              <a:off x="1054100" y="1384300"/>
              <a:ext cx="2298700" cy="736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94" y="0"/>
                </a:cxn>
                <a:cxn ang="0">
                  <a:pos x="1136" y="309"/>
                </a:cxn>
                <a:cxn ang="0">
                  <a:pos x="57" y="309"/>
                </a:cxn>
                <a:cxn ang="0">
                  <a:pos x="0" y="0"/>
                </a:cxn>
              </a:cxnLst>
              <a:rect l="0" t="0" r="r" b="b"/>
              <a:pathLst>
                <a:path w="1194" h="383">
                  <a:moveTo>
                    <a:pt x="0" y="0"/>
                  </a:moveTo>
                  <a:cubicBezTo>
                    <a:pt x="395" y="64"/>
                    <a:pt x="793" y="64"/>
                    <a:pt x="1194" y="0"/>
                  </a:cubicBezTo>
                  <a:cubicBezTo>
                    <a:pt x="1136" y="309"/>
                    <a:pt x="1136" y="309"/>
                    <a:pt x="1136" y="309"/>
                  </a:cubicBezTo>
                  <a:cubicBezTo>
                    <a:pt x="767" y="383"/>
                    <a:pt x="408" y="383"/>
                    <a:pt x="57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8" name="Freeform 6"/>
            <p:cNvSpPr>
              <a:spLocks/>
            </p:cNvSpPr>
            <p:nvPr/>
          </p:nvSpPr>
          <p:spPr bwMode="auto">
            <a:xfrm>
              <a:off x="1054100" y="1266825"/>
              <a:ext cx="2298700" cy="239713"/>
            </a:xfrm>
            <a:custGeom>
              <a:avLst/>
              <a:gdLst/>
              <a:ahLst/>
              <a:cxnLst>
                <a:cxn ang="0">
                  <a:pos x="1194" y="61"/>
                </a:cxn>
                <a:cxn ang="0">
                  <a:pos x="0" y="61"/>
                </a:cxn>
                <a:cxn ang="0">
                  <a:pos x="1194" y="61"/>
                </a:cxn>
              </a:cxnLst>
              <a:rect l="0" t="0" r="r" b="b"/>
              <a:pathLst>
                <a:path w="1194" h="125">
                  <a:moveTo>
                    <a:pt x="1194" y="61"/>
                  </a:moveTo>
                  <a:cubicBezTo>
                    <a:pt x="793" y="125"/>
                    <a:pt x="395" y="125"/>
                    <a:pt x="0" y="61"/>
                  </a:cubicBezTo>
                  <a:cubicBezTo>
                    <a:pt x="357" y="0"/>
                    <a:pt x="755" y="0"/>
                    <a:pt x="1194" y="6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" name="Group 44"/>
          <p:cNvGrpSpPr/>
          <p:nvPr/>
        </p:nvGrpSpPr>
        <p:grpSpPr>
          <a:xfrm>
            <a:off x="1394703" y="2908208"/>
            <a:ext cx="2624667" cy="1051984"/>
            <a:chOff x="1220787" y="2185987"/>
            <a:chExt cx="1968500" cy="788988"/>
          </a:xfrm>
        </p:grpSpPr>
        <p:sp>
          <p:nvSpPr>
            <p:cNvPr id="3079" name="Freeform 7"/>
            <p:cNvSpPr>
              <a:spLocks/>
            </p:cNvSpPr>
            <p:nvPr/>
          </p:nvSpPr>
          <p:spPr bwMode="auto">
            <a:xfrm>
              <a:off x="1220787" y="2274887"/>
              <a:ext cx="1968500" cy="700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3" y="0"/>
                </a:cxn>
                <a:cxn ang="0">
                  <a:pos x="973" y="309"/>
                </a:cxn>
                <a:cxn ang="0">
                  <a:pos x="505" y="364"/>
                </a:cxn>
                <a:cxn ang="0">
                  <a:pos x="48" y="309"/>
                </a:cxn>
                <a:cxn ang="0">
                  <a:pos x="0" y="0"/>
                </a:cxn>
              </a:cxnLst>
              <a:rect l="0" t="0" r="r" b="b"/>
              <a:pathLst>
                <a:path w="1023" h="364">
                  <a:moveTo>
                    <a:pt x="0" y="0"/>
                  </a:moveTo>
                  <a:cubicBezTo>
                    <a:pt x="338" y="64"/>
                    <a:pt x="679" y="64"/>
                    <a:pt x="1023" y="0"/>
                  </a:cubicBezTo>
                  <a:cubicBezTo>
                    <a:pt x="973" y="309"/>
                    <a:pt x="973" y="309"/>
                    <a:pt x="973" y="309"/>
                  </a:cubicBezTo>
                  <a:cubicBezTo>
                    <a:pt x="815" y="346"/>
                    <a:pt x="659" y="364"/>
                    <a:pt x="505" y="364"/>
                  </a:cubicBezTo>
                  <a:cubicBezTo>
                    <a:pt x="351" y="364"/>
                    <a:pt x="199" y="346"/>
                    <a:pt x="48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0" name="Freeform 8"/>
            <p:cNvSpPr>
              <a:spLocks/>
            </p:cNvSpPr>
            <p:nvPr/>
          </p:nvSpPr>
          <p:spPr bwMode="auto">
            <a:xfrm>
              <a:off x="1220787" y="2185987"/>
              <a:ext cx="1968500" cy="211138"/>
            </a:xfrm>
            <a:custGeom>
              <a:avLst/>
              <a:gdLst/>
              <a:ahLst/>
              <a:cxnLst>
                <a:cxn ang="0">
                  <a:pos x="1023" y="46"/>
                </a:cxn>
                <a:cxn ang="0">
                  <a:pos x="0" y="46"/>
                </a:cxn>
                <a:cxn ang="0">
                  <a:pos x="485" y="0"/>
                </a:cxn>
                <a:cxn ang="0">
                  <a:pos x="1023" y="46"/>
                </a:cxn>
              </a:cxnLst>
              <a:rect l="0" t="0" r="r" b="b"/>
              <a:pathLst>
                <a:path w="1023" h="110">
                  <a:moveTo>
                    <a:pt x="1023" y="46"/>
                  </a:moveTo>
                  <a:cubicBezTo>
                    <a:pt x="679" y="110"/>
                    <a:pt x="338" y="110"/>
                    <a:pt x="0" y="46"/>
                  </a:cubicBezTo>
                  <a:cubicBezTo>
                    <a:pt x="153" y="15"/>
                    <a:pt x="314" y="0"/>
                    <a:pt x="485" y="0"/>
                  </a:cubicBezTo>
                  <a:cubicBezTo>
                    <a:pt x="655" y="0"/>
                    <a:pt x="834" y="15"/>
                    <a:pt x="1023" y="4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43"/>
          <p:cNvGrpSpPr/>
          <p:nvPr/>
        </p:nvGrpSpPr>
        <p:grpSpPr>
          <a:xfrm>
            <a:off x="1608487" y="4025808"/>
            <a:ext cx="2192867" cy="899584"/>
            <a:chOff x="1381125" y="3116262"/>
            <a:chExt cx="1644650" cy="657225"/>
          </a:xfrm>
        </p:grpSpPr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1381125" y="3189287"/>
              <a:ext cx="1644650" cy="584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4" y="0"/>
                </a:cxn>
                <a:cxn ang="0">
                  <a:pos x="813" y="258"/>
                </a:cxn>
                <a:cxn ang="0">
                  <a:pos x="422" y="304"/>
                </a:cxn>
                <a:cxn ang="0">
                  <a:pos x="41" y="258"/>
                </a:cxn>
                <a:cxn ang="0">
                  <a:pos x="0" y="0"/>
                </a:cxn>
              </a:cxnLst>
              <a:rect l="0" t="0" r="r" b="b"/>
              <a:pathLst>
                <a:path w="854" h="304">
                  <a:moveTo>
                    <a:pt x="0" y="0"/>
                  </a:moveTo>
                  <a:cubicBezTo>
                    <a:pt x="283" y="53"/>
                    <a:pt x="567" y="53"/>
                    <a:pt x="854" y="0"/>
                  </a:cubicBezTo>
                  <a:cubicBezTo>
                    <a:pt x="813" y="258"/>
                    <a:pt x="813" y="258"/>
                    <a:pt x="813" y="258"/>
                  </a:cubicBezTo>
                  <a:cubicBezTo>
                    <a:pt x="681" y="289"/>
                    <a:pt x="551" y="304"/>
                    <a:pt x="422" y="304"/>
                  </a:cubicBezTo>
                  <a:cubicBezTo>
                    <a:pt x="293" y="304"/>
                    <a:pt x="166" y="289"/>
                    <a:pt x="41" y="25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1381125" y="3116262"/>
              <a:ext cx="1644650" cy="174625"/>
            </a:xfrm>
            <a:custGeom>
              <a:avLst/>
              <a:gdLst/>
              <a:ahLst/>
              <a:cxnLst>
                <a:cxn ang="0">
                  <a:pos x="854" y="38"/>
                </a:cxn>
                <a:cxn ang="0">
                  <a:pos x="0" y="38"/>
                </a:cxn>
                <a:cxn ang="0">
                  <a:pos x="405" y="0"/>
                </a:cxn>
                <a:cxn ang="0">
                  <a:pos x="854" y="38"/>
                </a:cxn>
              </a:cxnLst>
              <a:rect l="0" t="0" r="r" b="b"/>
              <a:pathLst>
                <a:path w="854" h="91">
                  <a:moveTo>
                    <a:pt x="854" y="38"/>
                  </a:moveTo>
                  <a:cubicBezTo>
                    <a:pt x="567" y="91"/>
                    <a:pt x="283" y="91"/>
                    <a:pt x="0" y="38"/>
                  </a:cubicBezTo>
                  <a:cubicBezTo>
                    <a:pt x="128" y="12"/>
                    <a:pt x="263" y="0"/>
                    <a:pt x="405" y="0"/>
                  </a:cubicBezTo>
                  <a:cubicBezTo>
                    <a:pt x="547" y="0"/>
                    <a:pt x="697" y="12"/>
                    <a:pt x="854" y="3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1746070" y="4993216"/>
            <a:ext cx="1921933" cy="874184"/>
            <a:chOff x="1484312" y="3897312"/>
            <a:chExt cx="1441450" cy="579438"/>
          </a:xfrm>
        </p:grpSpPr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1484312" y="3962400"/>
              <a:ext cx="1441450" cy="514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712" y="226"/>
                </a:cxn>
                <a:cxn ang="0">
                  <a:pos x="370" y="267"/>
                </a:cxn>
                <a:cxn ang="0">
                  <a:pos x="35" y="226"/>
                </a:cxn>
                <a:cxn ang="0">
                  <a:pos x="0" y="0"/>
                </a:cxn>
              </a:cxnLst>
              <a:rect l="0" t="0" r="r" b="b"/>
              <a:pathLst>
                <a:path w="749" h="267">
                  <a:moveTo>
                    <a:pt x="0" y="0"/>
                  </a:moveTo>
                  <a:cubicBezTo>
                    <a:pt x="248" y="47"/>
                    <a:pt x="497" y="47"/>
                    <a:pt x="749" y="0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597" y="253"/>
                    <a:pt x="482" y="267"/>
                    <a:pt x="370" y="267"/>
                  </a:cubicBezTo>
                  <a:cubicBezTo>
                    <a:pt x="257" y="267"/>
                    <a:pt x="145" y="253"/>
                    <a:pt x="35" y="22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1484312" y="3897312"/>
              <a:ext cx="1441450" cy="155575"/>
            </a:xfrm>
            <a:custGeom>
              <a:avLst/>
              <a:gdLst/>
              <a:ahLst/>
              <a:cxnLst>
                <a:cxn ang="0">
                  <a:pos x="749" y="34"/>
                </a:cxn>
                <a:cxn ang="0">
                  <a:pos x="0" y="34"/>
                </a:cxn>
                <a:cxn ang="0">
                  <a:pos x="355" y="0"/>
                </a:cxn>
                <a:cxn ang="0">
                  <a:pos x="749" y="34"/>
                </a:cxn>
              </a:cxnLst>
              <a:rect l="0" t="0" r="r" b="b"/>
              <a:pathLst>
                <a:path w="749" h="81">
                  <a:moveTo>
                    <a:pt x="749" y="34"/>
                  </a:moveTo>
                  <a:cubicBezTo>
                    <a:pt x="497" y="81"/>
                    <a:pt x="248" y="81"/>
                    <a:pt x="0" y="34"/>
                  </a:cubicBezTo>
                  <a:cubicBezTo>
                    <a:pt x="112" y="12"/>
                    <a:pt x="230" y="0"/>
                    <a:pt x="355" y="0"/>
                  </a:cubicBezTo>
                  <a:cubicBezTo>
                    <a:pt x="479" y="0"/>
                    <a:pt x="611" y="12"/>
                    <a:pt x="749" y="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7" name="Freeform 83"/>
          <p:cNvSpPr>
            <a:spLocks noEditPoints="1"/>
          </p:cNvSpPr>
          <p:nvPr/>
        </p:nvSpPr>
        <p:spPr bwMode="auto">
          <a:xfrm>
            <a:off x="2504824" y="2165644"/>
            <a:ext cx="400192" cy="600288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0" name="Freeform 42"/>
          <p:cNvSpPr>
            <a:spLocks noEditPoints="1"/>
          </p:cNvSpPr>
          <p:nvPr/>
        </p:nvSpPr>
        <p:spPr bwMode="auto">
          <a:xfrm>
            <a:off x="2524020" y="5368092"/>
            <a:ext cx="366032" cy="31506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6" name="Group 59"/>
          <p:cNvGrpSpPr/>
          <p:nvPr/>
        </p:nvGrpSpPr>
        <p:grpSpPr>
          <a:xfrm>
            <a:off x="4424805" y="1972642"/>
            <a:ext cx="2558792" cy="753533"/>
            <a:chOff x="3135560" y="1422814"/>
            <a:chExt cx="1919094" cy="56515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flipV="1">
              <a:off x="3135560" y="1422814"/>
              <a:ext cx="1919094" cy="565150"/>
            </a:xfrm>
            <a:custGeom>
              <a:avLst/>
              <a:gdLst>
                <a:gd name="connsiteX0" fmla="*/ 1756 w 1890"/>
                <a:gd name="connsiteY0" fmla="*/ 356 h 356"/>
                <a:gd name="connsiteX1" fmla="*/ 84 w 1890"/>
                <a:gd name="connsiteY1" fmla="*/ 344 h 356"/>
                <a:gd name="connsiteX2" fmla="*/ 0 w 1890"/>
                <a:gd name="connsiteY2" fmla="*/ 0 h 356"/>
                <a:gd name="connsiteX3" fmla="*/ 1761 w 1890"/>
                <a:gd name="connsiteY3" fmla="*/ 0 h 356"/>
                <a:gd name="connsiteX4" fmla="*/ 1890 w 1890"/>
                <a:gd name="connsiteY4" fmla="*/ 185 h 356"/>
                <a:gd name="connsiteX5" fmla="*/ 1756 w 1890"/>
                <a:gd name="connsiteY5" fmla="*/ 356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756" y="356"/>
                  </a:moveTo>
                  <a:lnTo>
                    <a:pt x="84" y="344"/>
                  </a:lnTo>
                  <a:cubicBezTo>
                    <a:pt x="56" y="229"/>
                    <a:pt x="28" y="115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lnTo>
                    <a:pt x="1756" y="3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06570" y="1598857"/>
              <a:ext cx="70985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Phân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tán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197837" y="3050307"/>
            <a:ext cx="2561500" cy="749301"/>
            <a:chOff x="3129327" y="2592530"/>
            <a:chExt cx="1921125" cy="561976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 flipV="1">
              <a:off x="3129327" y="2592530"/>
              <a:ext cx="1921125" cy="561976"/>
            </a:xfrm>
            <a:custGeom>
              <a:avLst/>
              <a:gdLst>
                <a:gd name="connsiteX0" fmla="*/ 1892 w 1892"/>
                <a:gd name="connsiteY0" fmla="*/ 182 h 354"/>
                <a:gd name="connsiteX1" fmla="*/ 1756 w 1892"/>
                <a:gd name="connsiteY1" fmla="*/ 353 h 354"/>
                <a:gd name="connsiteX2" fmla="*/ 84 w 1892"/>
                <a:gd name="connsiteY2" fmla="*/ 354 h 354"/>
                <a:gd name="connsiteX3" fmla="*/ 0 w 1892"/>
                <a:gd name="connsiteY3" fmla="*/ 0 h 354"/>
                <a:gd name="connsiteX4" fmla="*/ 1763 w 1892"/>
                <a:gd name="connsiteY4" fmla="*/ 0 h 354"/>
                <a:gd name="connsiteX5" fmla="*/ 1892 w 1892"/>
                <a:gd name="connsiteY5" fmla="*/ 182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4">
                  <a:moveTo>
                    <a:pt x="1892" y="182"/>
                  </a:moveTo>
                  <a:lnTo>
                    <a:pt x="1756" y="353"/>
                  </a:lnTo>
                  <a:lnTo>
                    <a:pt x="84" y="354"/>
                  </a:lnTo>
                  <a:lnTo>
                    <a:pt x="0" y="0"/>
                  </a:lnTo>
                  <a:lnTo>
                    <a:pt x="1763" y="0"/>
                  </a:lnTo>
                  <a:lnTo>
                    <a:pt x="1892" y="18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51212" y="2760424"/>
              <a:ext cx="66547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Bảo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mật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3996088" y="4019454"/>
            <a:ext cx="2558792" cy="753533"/>
            <a:chOff x="2814022" y="2957923"/>
            <a:chExt cx="1919094" cy="565150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 flipV="1">
              <a:off x="2814022" y="2957923"/>
              <a:ext cx="1919094" cy="565150"/>
            </a:xfrm>
            <a:custGeom>
              <a:avLst/>
              <a:gdLst>
                <a:gd name="connsiteX0" fmla="*/ 1890 w 1890"/>
                <a:gd name="connsiteY0" fmla="*/ 185 h 356"/>
                <a:gd name="connsiteX1" fmla="*/ 1756 w 1890"/>
                <a:gd name="connsiteY1" fmla="*/ 356 h 356"/>
                <a:gd name="connsiteX2" fmla="*/ 84 w 1890"/>
                <a:gd name="connsiteY2" fmla="*/ 338 h 356"/>
                <a:gd name="connsiteX3" fmla="*/ 0 w 1890"/>
                <a:gd name="connsiteY3" fmla="*/ 0 h 356"/>
                <a:gd name="connsiteX4" fmla="*/ 1761 w 1890"/>
                <a:gd name="connsiteY4" fmla="*/ 0 h 356"/>
                <a:gd name="connsiteX5" fmla="*/ 1890 w 1890"/>
                <a:gd name="connsiteY5" fmla="*/ 185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890" y="185"/>
                  </a:moveTo>
                  <a:lnTo>
                    <a:pt x="1756" y="356"/>
                  </a:lnTo>
                  <a:lnTo>
                    <a:pt x="84" y="338"/>
                  </a:lnTo>
                  <a:cubicBezTo>
                    <a:pt x="56" y="225"/>
                    <a:pt x="28" y="113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2285" y="3146961"/>
              <a:ext cx="767037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Mạnh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mẽ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3780187" y="4993124"/>
            <a:ext cx="2561500" cy="757768"/>
            <a:chOff x="2652096" y="3688176"/>
            <a:chExt cx="1921125" cy="568326"/>
          </a:xfrm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 flipV="1">
              <a:off x="2652096" y="3688176"/>
              <a:ext cx="1921125" cy="568326"/>
            </a:xfrm>
            <a:custGeom>
              <a:avLst/>
              <a:gdLst>
                <a:gd name="connsiteX0" fmla="*/ 1756 w 1892"/>
                <a:gd name="connsiteY0" fmla="*/ 353 h 358"/>
                <a:gd name="connsiteX1" fmla="*/ 84 w 1892"/>
                <a:gd name="connsiteY1" fmla="*/ 358 h 358"/>
                <a:gd name="connsiteX2" fmla="*/ 0 w 1892"/>
                <a:gd name="connsiteY2" fmla="*/ 0 h 358"/>
                <a:gd name="connsiteX3" fmla="*/ 1761 w 1892"/>
                <a:gd name="connsiteY3" fmla="*/ 0 h 358"/>
                <a:gd name="connsiteX4" fmla="*/ 1892 w 1892"/>
                <a:gd name="connsiteY4" fmla="*/ 184 h 358"/>
                <a:gd name="connsiteX5" fmla="*/ 1756 w 1892"/>
                <a:gd name="connsiteY5" fmla="*/ 353 h 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8">
                  <a:moveTo>
                    <a:pt x="1756" y="353"/>
                  </a:moveTo>
                  <a:lnTo>
                    <a:pt x="84" y="358"/>
                  </a:lnTo>
                  <a:cubicBezTo>
                    <a:pt x="56" y="239"/>
                    <a:pt x="28" y="119"/>
                    <a:pt x="0" y="0"/>
                  </a:cubicBezTo>
                  <a:lnTo>
                    <a:pt x="1761" y="0"/>
                  </a:lnTo>
                  <a:cubicBezTo>
                    <a:pt x="1805" y="61"/>
                    <a:pt x="1848" y="123"/>
                    <a:pt x="1892" y="184"/>
                  </a:cubicBezTo>
                  <a:lnTo>
                    <a:pt x="1756" y="35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54772" y="3738569"/>
              <a:ext cx="151577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Độc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lập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phần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cứng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và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hệ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điều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hành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Footer Text"/>
          <p:cNvSpPr txBox="1"/>
          <p:nvPr/>
        </p:nvSpPr>
        <p:spPr>
          <a:xfrm>
            <a:off x="7159392" y="2133964"/>
            <a:ext cx="4408494" cy="49244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hỗ trợ lập trình cho hệ thống phân tán như client-server, RMI… bằng Java Web, UDP, TCP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Footer Text"/>
          <p:cNvSpPr txBox="1"/>
          <p:nvPr/>
        </p:nvSpPr>
        <p:spPr>
          <a:xfrm>
            <a:off x="6919659" y="3061601"/>
            <a:ext cx="4415214" cy="73866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Java phải biên dịch qua máy ảo Java (JVM) nên sẽ được bảo mật cao hơn khi mọi đối tượng phải qua JVM mới đến hệ điều hành.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Footer Text"/>
          <p:cNvSpPr txBox="1"/>
          <p:nvPr/>
        </p:nvSpPr>
        <p:spPr>
          <a:xfrm>
            <a:off x="6698363" y="4144315"/>
            <a:ext cx="4869523" cy="49244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phóng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nhớ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trỏ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trỏ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Footer Text"/>
          <p:cNvSpPr txBox="1"/>
          <p:nvPr/>
        </p:nvSpPr>
        <p:spPr>
          <a:xfrm>
            <a:off x="6453871" y="4943807"/>
            <a:ext cx="5114015" cy="98488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được thiết kế để biên dịch code thành </a:t>
            </a:r>
            <a:r>
              <a:rPr lang="vi-V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bytecode </a:t>
            </a:r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 chạy trên môi trường thực thi. Nên chương trình Java có thể chạy trên nhiều thiết bị, nhiều hệ điều hành khác nhau.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Down Arrow 64"/>
          <p:cNvSpPr/>
          <p:nvPr/>
        </p:nvSpPr>
        <p:spPr bwMode="auto">
          <a:xfrm>
            <a:off x="1394704" y="985788"/>
            <a:ext cx="561097" cy="792120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9" name="Down Arrow 68"/>
          <p:cNvSpPr/>
          <p:nvPr/>
        </p:nvSpPr>
        <p:spPr bwMode="auto">
          <a:xfrm>
            <a:off x="2055869" y="847049"/>
            <a:ext cx="561097" cy="930859"/>
          </a:xfrm>
          <a:prstGeom prst="down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0" name="Down Arrow 69"/>
          <p:cNvSpPr/>
          <p:nvPr/>
        </p:nvSpPr>
        <p:spPr bwMode="auto">
          <a:xfrm>
            <a:off x="2717034" y="847049"/>
            <a:ext cx="561097" cy="930859"/>
          </a:xfrm>
          <a:prstGeom prst="down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1" name="Down Arrow 70"/>
          <p:cNvSpPr/>
          <p:nvPr/>
        </p:nvSpPr>
        <p:spPr bwMode="auto">
          <a:xfrm>
            <a:off x="3378201" y="985788"/>
            <a:ext cx="561097" cy="792120"/>
          </a:xfrm>
          <a:prstGeom prst="downArrow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D209A-868C-4B6D-8FDB-29845B6D0DBF}"/>
              </a:ext>
            </a:extLst>
          </p:cNvPr>
          <p:cNvSpPr txBox="1"/>
          <p:nvPr/>
        </p:nvSpPr>
        <p:spPr>
          <a:xfrm>
            <a:off x="2463062" y="4369795"/>
            <a:ext cx="483715" cy="4189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86B23-8736-401E-BB9A-15E534CF0D84}"/>
              </a:ext>
            </a:extLst>
          </p:cNvPr>
          <p:cNvSpPr txBox="1"/>
          <p:nvPr/>
        </p:nvSpPr>
        <p:spPr>
          <a:xfrm>
            <a:off x="2418111" y="3312948"/>
            <a:ext cx="573616" cy="4743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7A1C3B-8E30-4B68-B20D-739884F3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1E190C6-F4E0-4040-B94F-54CC6468B4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1E190C6-F4E0-4040-B94F-54CC6468B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08DDEBB2-0A92-47A2-A749-65287F95F4F1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8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2" name="Picture 2" descr="Káº¿t quáº£ hÃ¬nh áº£nh cho java logo">
            <a:extLst>
              <a:ext uri="{FF2B5EF4-FFF2-40B4-BE49-F238E27FC236}">
                <a16:creationId xmlns:a16="http://schemas.microsoft.com/office/drawing/2014/main" id="{15ECA533-F1FC-4B63-A3D2-41A975B3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36" y="73795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01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/>
      </p:transition>
    </mc:Choice>
    <mc:Fallback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9" grpId="0" animBg="1"/>
      <p:bldP spid="70" grpId="0" animBg="1"/>
      <p:bldP spid="71" grpId="0" animBg="1"/>
      <p:bldP spid="7" grpId="0" animBg="1"/>
      <p:bldP spid="13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e 21"/>
          <p:cNvSpPr/>
          <p:nvPr/>
        </p:nvSpPr>
        <p:spPr>
          <a:xfrm rot="18000000">
            <a:off x="3702181" y="1473896"/>
            <a:ext cx="4832562" cy="4832562"/>
          </a:xfrm>
          <a:prstGeom prst="pie">
            <a:avLst>
              <a:gd name="adj1" fmla="val 16200000"/>
              <a:gd name="adj2" fmla="val 18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Pie 22"/>
          <p:cNvSpPr/>
          <p:nvPr/>
        </p:nvSpPr>
        <p:spPr>
          <a:xfrm rot="18000000">
            <a:off x="3707751" y="1484821"/>
            <a:ext cx="4832562" cy="4832562"/>
          </a:xfrm>
          <a:prstGeom prst="pie">
            <a:avLst>
              <a:gd name="adj1" fmla="val 1800000"/>
              <a:gd name="adj2" fmla="val 90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Pie 23"/>
          <p:cNvSpPr/>
          <p:nvPr/>
        </p:nvSpPr>
        <p:spPr>
          <a:xfrm rot="18000000">
            <a:off x="3690733" y="1473405"/>
            <a:ext cx="4832562" cy="4832562"/>
          </a:xfrm>
          <a:prstGeom prst="pie">
            <a:avLst>
              <a:gd name="adj1" fmla="val 900000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 bwMode="auto">
          <a:xfrm>
            <a:off x="5164024" y="502745"/>
            <a:ext cx="1885980" cy="188598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6" name="Oval 35"/>
          <p:cNvSpPr/>
          <p:nvPr/>
        </p:nvSpPr>
        <p:spPr bwMode="auto">
          <a:xfrm>
            <a:off x="7316497" y="4166378"/>
            <a:ext cx="1885980" cy="188598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9" name="Oval 38"/>
          <p:cNvSpPr/>
          <p:nvPr/>
        </p:nvSpPr>
        <p:spPr bwMode="auto">
          <a:xfrm>
            <a:off x="3080495" y="4166378"/>
            <a:ext cx="1885980" cy="18859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2606101" y="287302"/>
            <a:ext cx="2360373" cy="153888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Swing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(Component)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nhẹ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Javax.swing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420914" y="4042510"/>
            <a:ext cx="2440406" cy="246221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Swing là một phần của Java Foundation Classes (JFC) được sử dụng để tạo các ứng dụng Window-Based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 được viết hoàn toàn bằng Java.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76AE1F-962E-470D-B574-5B0ECEAD44BB}"/>
              </a:ext>
            </a:extLst>
          </p:cNvPr>
          <p:cNvGrpSpPr/>
          <p:nvPr/>
        </p:nvGrpSpPr>
        <p:grpSpPr>
          <a:xfrm>
            <a:off x="3677200" y="1455487"/>
            <a:ext cx="4857199" cy="4857199"/>
            <a:chOff x="4997285" y="2599913"/>
            <a:chExt cx="2145781" cy="2145781"/>
          </a:xfrm>
        </p:grpSpPr>
        <p:sp>
          <p:nvSpPr>
            <p:cNvPr id="26" name="Oval 25"/>
            <p:cNvSpPr/>
            <p:nvPr/>
          </p:nvSpPr>
          <p:spPr bwMode="auto">
            <a:xfrm>
              <a:off x="4997285" y="2599913"/>
              <a:ext cx="2145781" cy="214578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F0D167-805A-4F14-836C-85519CE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925" y="2907397"/>
              <a:ext cx="1530812" cy="153081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2674DA-047F-4CD1-9FE9-18C7CF4A279D}"/>
              </a:ext>
            </a:extLst>
          </p:cNvPr>
          <p:cNvSpPr txBox="1"/>
          <p:nvPr/>
        </p:nvSpPr>
        <p:spPr>
          <a:xfrm>
            <a:off x="3385118" y="4724646"/>
            <a:ext cx="1251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JFC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5167C-CFBE-4F1B-98BE-5E0874CED00D}"/>
              </a:ext>
            </a:extLst>
          </p:cNvPr>
          <p:cNvSpPr txBox="1"/>
          <p:nvPr/>
        </p:nvSpPr>
        <p:spPr>
          <a:xfrm>
            <a:off x="5270204" y="957810"/>
            <a:ext cx="165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C3C20-3D01-481C-A814-D74856B72D11}"/>
              </a:ext>
            </a:extLst>
          </p:cNvPr>
          <p:cNvSpPr txBox="1"/>
          <p:nvPr/>
        </p:nvSpPr>
        <p:spPr>
          <a:xfrm>
            <a:off x="7658394" y="4724647"/>
            <a:ext cx="1416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L&amp;F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C61B01F-2221-4A9F-9F7A-37C7404C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9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6B5977C-726E-4D90-928A-702F5139B338}"/>
              </a:ext>
            </a:extLst>
          </p:cNvPr>
          <p:cNvSpPr txBox="1">
            <a:spLocks/>
          </p:cNvSpPr>
          <p:nvPr/>
        </p:nvSpPr>
        <p:spPr>
          <a:xfrm>
            <a:off x="9385688" y="4732646"/>
            <a:ext cx="2603112" cy="153888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fontAlgn="t"/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Swing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pluggable L&amp;F (Look and Feel)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MVC (Model View Controller)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Kiểu 3D 18" descr="Water Planet">
                <a:extLst>
                  <a:ext uri="{FF2B5EF4-FFF2-40B4-BE49-F238E27FC236}">
                    <a16:creationId xmlns:a16="http://schemas.microsoft.com/office/drawing/2014/main" id="{7470864B-1757-4AFB-AD8B-BC9CA3626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Kiểu 3D 18" descr="Water Planet">
                <a:extLst>
                  <a:ext uri="{FF2B5EF4-FFF2-40B4-BE49-F238E27FC236}">
                    <a16:creationId xmlns:a16="http://schemas.microsoft.com/office/drawing/2014/main" id="{7470864B-1757-4AFB-AD8B-BC9CA3626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8FF42C2F-ACB2-46AB-99EC-7EDBF8E398DF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9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759166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29" grpId="0" animBg="1"/>
      <p:bldP spid="44" grpId="0" animBg="1"/>
      <p:bldP spid="14" grpId="0"/>
      <p:bldP spid="35" grpId="0"/>
      <p:bldP spid="42" grpId="0"/>
      <p:bldP spid="18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1099</TotalTime>
  <Words>1168</Words>
  <Application>Microsoft Office PowerPoint</Application>
  <PresentationFormat>Màn hình rộng</PresentationFormat>
  <Paragraphs>214</Paragraphs>
  <Slides>24</Slides>
  <Notes>20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Tahoma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HỒNG SỸ NGUYÊN</dc:creator>
  <cp:lastModifiedBy>Phan Thanh Tùng</cp:lastModifiedBy>
  <cp:revision>236</cp:revision>
  <dcterms:created xsi:type="dcterms:W3CDTF">2019-05-25T02:26:19Z</dcterms:created>
  <dcterms:modified xsi:type="dcterms:W3CDTF">2019-05-27T16:42:57Z</dcterms:modified>
</cp:coreProperties>
</file>